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72" r:id="rId2"/>
    <p:sldId id="477" r:id="rId3"/>
    <p:sldId id="469" r:id="rId4"/>
    <p:sldId id="487" r:id="rId5"/>
    <p:sldId id="478" r:id="rId6"/>
    <p:sldId id="479" r:id="rId7"/>
    <p:sldId id="489" r:id="rId8"/>
    <p:sldId id="490" r:id="rId9"/>
    <p:sldId id="480" r:id="rId10"/>
    <p:sldId id="486" r:id="rId11"/>
    <p:sldId id="473" r:id="rId12"/>
    <p:sldId id="483" r:id="rId13"/>
    <p:sldId id="484" r:id="rId14"/>
    <p:sldId id="485" r:id="rId15"/>
    <p:sldId id="463" r:id="rId16"/>
    <p:sldId id="474" r:id="rId17"/>
    <p:sldId id="475" r:id="rId18"/>
    <p:sldId id="476" r:id="rId1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980" userDrawn="1">
          <p15:clr>
            <a:srgbClr val="A4A3A4"/>
          </p15:clr>
        </p15:guide>
        <p15:guide id="4" pos="30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ri Bordes" initials="JB" lastIdx="3" clrIdx="0">
    <p:extLst>
      <p:ext uri="{19B8F6BF-5375-455C-9EA6-DF929625EA0E}">
        <p15:presenceInfo xmlns:p15="http://schemas.microsoft.com/office/powerpoint/2012/main" userId="S::joeri654423@edu.surfspot.nl::fff7d21e-6b34-4395-a2d1-660bb24acd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5F97"/>
    <a:srgbClr val="123C66"/>
    <a:srgbClr val="1D6097"/>
    <a:srgbClr val="2D5277"/>
    <a:srgbClr val="F85542"/>
    <a:srgbClr val="7F95AC"/>
    <a:srgbClr val="65809B"/>
    <a:srgbClr val="C6C6C6"/>
    <a:srgbClr val="C5E2F1"/>
    <a:srgbClr val="B7C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5" autoAdjust="0"/>
    <p:restoredTop sz="88748" autoAdjust="0"/>
  </p:normalViewPr>
  <p:slideViewPr>
    <p:cSldViewPr snapToGrid="0">
      <p:cViewPr varScale="1">
        <p:scale>
          <a:sx n="115" d="100"/>
          <a:sy n="115" d="100"/>
        </p:scale>
        <p:origin x="1136" y="208"/>
      </p:cViewPr>
      <p:guideLst>
        <p:guide orient="horz" pos="2160"/>
        <p:guide pos="2880"/>
        <p:guide pos="2980"/>
        <p:guide pos="30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3248"/>
    </p:cViewPr>
  </p:sorterViewPr>
  <p:notesViewPr>
    <p:cSldViewPr snapToGrid="0">
      <p:cViewPr varScale="1">
        <p:scale>
          <a:sx n="139" d="100"/>
          <a:sy n="139" d="100"/>
        </p:scale>
        <p:origin x="4680" y="1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E263C-2BB4-4764-89A0-F070A942E0C3}" type="datetimeFigureOut">
              <a:rPr lang="de-DE" smtClean="0"/>
              <a:t>04.03.21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29AC0F-897A-442D-A7A7-A464377426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61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Introduce</a:t>
            </a:r>
            <a:r>
              <a:rPr lang="de-DE" dirty="0"/>
              <a:t> </a:t>
            </a:r>
            <a:r>
              <a:rPr lang="de-DE" dirty="0" err="1"/>
              <a:t>mathias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group</a:t>
            </a:r>
            <a:endParaRPr lang="de-DE" dirty="0"/>
          </a:p>
          <a:p>
            <a:r>
              <a:rPr lang="de-DE" dirty="0"/>
              <a:t>"</a:t>
            </a:r>
            <a:r>
              <a:rPr lang="de-DE" dirty="0" err="1"/>
              <a:t>Neurobiology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stress </a:t>
            </a:r>
            <a:r>
              <a:rPr lang="de-DE" dirty="0" err="1"/>
              <a:t>resilience</a:t>
            </a:r>
            <a:r>
              <a:rPr lang="de-DE" dirty="0"/>
              <a:t>"</a:t>
            </a:r>
          </a:p>
          <a:p>
            <a:r>
              <a:rPr lang="de-DE" dirty="0" err="1"/>
              <a:t>Particular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in </a:t>
            </a:r>
            <a:r>
              <a:rPr lang="de-DE" dirty="0" err="1"/>
              <a:t>studying</a:t>
            </a:r>
            <a:r>
              <a:rPr lang="de-DE" dirty="0"/>
              <a:t> </a:t>
            </a:r>
            <a:r>
              <a:rPr lang="de-DE" dirty="0" err="1"/>
              <a:t>mice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9AC0F-897A-442D-A7A7-A464377426C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1299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Image like </a:t>
            </a:r>
            <a:r>
              <a:rPr lang="de-DE" dirty="0" err="1"/>
              <a:t>class</a:t>
            </a:r>
            <a:r>
              <a:rPr lang="de-DE" dirty="0"/>
              <a:t>; </a:t>
            </a:r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like an </a:t>
            </a:r>
            <a:r>
              <a:rPr lang="de-DE" dirty="0" err="1"/>
              <a:t>instanciated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9AC0F-897A-442D-A7A7-A464377426C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2039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Dokumente und Einstellungen\anna_niedl\Desktop\mainnavi_backgroun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81328"/>
            <a:ext cx="9144000" cy="47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Dokumente und Einstellungen\anna_niedl\Eigene Dateien\MPIPSKL_header_empty_light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0" b="640"/>
          <a:stretch/>
        </p:blipFill>
        <p:spPr bwMode="auto">
          <a:xfrm>
            <a:off x="1" y="-1"/>
            <a:ext cx="9144001" cy="299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kumente und Einstellungen\anna_niedl\Eigene Dateien\Vorlagen\Präsentation\Bilder\Logo_17Prozent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27"/>
          <a:stretch/>
        </p:blipFill>
        <p:spPr bwMode="auto">
          <a:xfrm>
            <a:off x="1932781" y="1181122"/>
            <a:ext cx="7031038" cy="567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 userDrawn="1"/>
        </p:nvSpPr>
        <p:spPr>
          <a:xfrm>
            <a:off x="0" y="2990852"/>
            <a:ext cx="9144000" cy="3390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4" descr="\\172.17.97.1\pr_ordner\Mediendesign\Logo\Minerva\Minerva_s_50Prz_trans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37" y="1495424"/>
            <a:ext cx="1352550" cy="107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Untertitel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72971" y="4743450"/>
            <a:ext cx="6076952" cy="1637878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[Name]</a:t>
            </a:r>
            <a:br>
              <a:rPr lang="de-DE" dirty="0"/>
            </a:br>
            <a:r>
              <a:rPr lang="de-DE" dirty="0"/>
              <a:t>Max Planck Institute of Psychiatry</a:t>
            </a:r>
            <a:br>
              <a:rPr lang="de-DE" dirty="0"/>
            </a:br>
            <a:r>
              <a:rPr lang="de-DE" dirty="0"/>
              <a:t>Department of [XXX]</a:t>
            </a:r>
            <a:br>
              <a:rPr lang="de-DE" dirty="0"/>
            </a:br>
            <a:br>
              <a:rPr lang="de-DE" dirty="0"/>
            </a:br>
            <a:r>
              <a:rPr lang="de-DE" dirty="0"/>
              <a:t>[</a:t>
            </a:r>
            <a:r>
              <a:rPr lang="de-DE" dirty="0" err="1"/>
              <a:t>name</a:t>
            </a:r>
            <a:r>
              <a:rPr lang="de-DE" dirty="0"/>
              <a:t>]@mpipsykl.mpg.de</a:t>
            </a:r>
          </a:p>
        </p:txBody>
      </p:sp>
      <p:sp>
        <p:nvSpPr>
          <p:cNvPr id="11" name="Titel 1"/>
          <p:cNvSpPr>
            <a:spLocks noGrp="1"/>
          </p:cNvSpPr>
          <p:nvPr userDrawn="1">
            <p:ph type="ctrTitle" hasCustomPrompt="1"/>
          </p:nvPr>
        </p:nvSpPr>
        <p:spPr>
          <a:xfrm>
            <a:off x="272971" y="3130550"/>
            <a:ext cx="7772400" cy="1470025"/>
          </a:xfrm>
        </p:spPr>
        <p:txBody>
          <a:bodyPr>
            <a:norm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[Title]</a:t>
            </a:r>
          </a:p>
        </p:txBody>
      </p:sp>
      <p:pic>
        <p:nvPicPr>
          <p:cNvPr id="14" name="Picture 2" descr="C:\Dokumente und Einstellungen\anna_niedl\Eigene Dateien\Vorlagen\Präsentation\Bilder\Logo_e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07" y="322688"/>
            <a:ext cx="3802645" cy="92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90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kumente und Einstellungen\anna_niedl\Eigene Dateien\MPIPSKL_header_empty_light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914400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Picture 2" descr="C:\Dokumente und Einstellungen\anna_niedl\Desktop\mainnavi_background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81328"/>
            <a:ext cx="9144000" cy="47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Dokumente und Einstellungen\anna_niedl\Desktop\Logo_MPIPSYKL_col_high_res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254" y="165073"/>
            <a:ext cx="776051" cy="72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462372" y="172279"/>
            <a:ext cx="7370988" cy="877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8426809" y="6488858"/>
            <a:ext cx="465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5995EC04-98E3-43CB-82A9-12121E49852B}" type="slidenum">
              <a:rPr lang="de-DE" sz="1100" smtClean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de-DE" sz="1100" dirty="0">
              <a:solidFill>
                <a:srgbClr val="123C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58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kumente und Einstellungen\anna_niedl\Eigene Dateien\MPIPSKL_header_empty_light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914400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18260"/>
            <a:ext cx="4038600" cy="49911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318260"/>
            <a:ext cx="4038600" cy="4990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" name="Picture 2" descr="C:\Dokumente und Einstellungen\anna_niedl\Desktop\mainnavi_background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81328"/>
            <a:ext cx="9144000" cy="47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/>
          <p:cNvSpPr txBox="1"/>
          <p:nvPr userDrawn="1"/>
        </p:nvSpPr>
        <p:spPr>
          <a:xfrm>
            <a:off x="8426809" y="6488858"/>
            <a:ext cx="465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5995EC04-98E3-43CB-82A9-12121E49852B}" type="slidenum">
              <a:rPr lang="de-DE" sz="1100" smtClean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de-DE" sz="1100" dirty="0">
              <a:solidFill>
                <a:srgbClr val="123C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 descr="C:\Dokumente und Einstellungen\anna_niedl\Desktop\Logo_MPIPSYKL_col_high_res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254" y="165073"/>
            <a:ext cx="776051" cy="72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/>
          <p:cNvSpPr txBox="1"/>
          <p:nvPr userDrawn="1"/>
        </p:nvSpPr>
        <p:spPr>
          <a:xfrm>
            <a:off x="252000" y="6404220"/>
            <a:ext cx="7093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Name, Title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sz="1100" baseline="0" dirty="0" err="1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100" baseline="0" dirty="0" err="1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baseline="0" dirty="0" err="1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aseline="0" dirty="0" err="1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Location, Date</a:t>
            </a:r>
            <a:endParaRPr lang="de-DE" sz="1100" dirty="0">
              <a:solidFill>
                <a:srgbClr val="123C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7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kumente und Einstellungen\anna_niedl\Eigene Dateien\MPIPSKL_header_empty_light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914400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3065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958340"/>
            <a:ext cx="4040188" cy="416782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3065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pic>
        <p:nvPicPr>
          <p:cNvPr id="10" name="Picture 2" descr="C:\Dokumente und Einstellungen\anna_niedl\Desktop\mainnavi_background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81328"/>
            <a:ext cx="9144000" cy="47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/>
          <p:cNvSpPr txBox="1"/>
          <p:nvPr userDrawn="1"/>
        </p:nvSpPr>
        <p:spPr>
          <a:xfrm>
            <a:off x="8426809" y="6488858"/>
            <a:ext cx="465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5995EC04-98E3-43CB-82A9-12121E49852B}" type="slidenum">
              <a:rPr lang="de-DE" sz="1100" smtClean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de-DE" sz="1100" dirty="0">
              <a:solidFill>
                <a:srgbClr val="123C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Inhaltsplatzhalter 3"/>
          <p:cNvSpPr>
            <a:spLocks noGrp="1"/>
          </p:cNvSpPr>
          <p:nvPr>
            <p:ph sz="half" idx="10"/>
          </p:nvPr>
        </p:nvSpPr>
        <p:spPr>
          <a:xfrm>
            <a:off x="4648200" y="1958340"/>
            <a:ext cx="4040188" cy="416782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5" name="Picture 2" descr="C:\Dokumente und Einstellungen\anna_niedl\Desktop\Logo_MPIPSYKL_col_high_res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254" y="165073"/>
            <a:ext cx="776051" cy="72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 userDrawn="1"/>
        </p:nvSpPr>
        <p:spPr>
          <a:xfrm>
            <a:off x="252000" y="6404220"/>
            <a:ext cx="7093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Name, Title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sz="1100" baseline="0" dirty="0" err="1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100" baseline="0" dirty="0" err="1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baseline="0" dirty="0" err="1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aseline="0" dirty="0" err="1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Location, Date</a:t>
            </a:r>
            <a:endParaRPr lang="de-DE" sz="1100" dirty="0">
              <a:solidFill>
                <a:srgbClr val="123C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29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kumente und Einstellungen\anna_niedl\Eigene Dateien\MPIPSKL_header_empty_light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914400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6" name="Picture 2" descr="C:\Dokumente und Einstellungen\anna_niedl\Desktop\mainnavi_background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81328"/>
            <a:ext cx="9144000" cy="47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 userDrawn="1"/>
        </p:nvSpPr>
        <p:spPr>
          <a:xfrm>
            <a:off x="8426809" y="6488858"/>
            <a:ext cx="465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5995EC04-98E3-43CB-82A9-12121E49852B}" type="slidenum">
              <a:rPr lang="de-DE" sz="1100" smtClean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de-DE" sz="1100" dirty="0">
              <a:solidFill>
                <a:srgbClr val="123C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C:\Dokumente und Einstellungen\anna_niedl\Desktop\Logo_MPIPSYKL_col_high_res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254" y="165073"/>
            <a:ext cx="776051" cy="72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 userDrawn="1"/>
        </p:nvSpPr>
        <p:spPr>
          <a:xfrm>
            <a:off x="252000" y="6404220"/>
            <a:ext cx="7093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Name, Title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sz="1100" baseline="0" dirty="0" err="1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100" baseline="0" dirty="0" err="1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baseline="0" dirty="0" err="1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aseline="0" dirty="0" err="1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Location, Date</a:t>
            </a:r>
            <a:endParaRPr lang="de-DE" sz="1100" dirty="0">
              <a:solidFill>
                <a:srgbClr val="123C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80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89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177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61774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pic>
        <p:nvPicPr>
          <p:cNvPr id="8" name="Picture 2" descr="C:\Dokumente und Einstellungen\anna_niedl\Desktop\mainnavi_backgroun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81328"/>
            <a:ext cx="9144000" cy="47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Dokumente und Einstellungen\anna_niedl\Desktop\mainnavi_background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96363" r="66924" b="-96363"/>
          <a:stretch/>
        </p:blipFill>
        <p:spPr bwMode="auto">
          <a:xfrm>
            <a:off x="453930" y="1430641"/>
            <a:ext cx="3024000" cy="47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 userDrawn="1"/>
        </p:nvSpPr>
        <p:spPr>
          <a:xfrm>
            <a:off x="8426809" y="6488858"/>
            <a:ext cx="465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5995EC04-98E3-43CB-82A9-12121E49852B}" type="slidenum">
              <a:rPr lang="de-DE" sz="1100" smtClean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de-DE" sz="1100" dirty="0">
              <a:solidFill>
                <a:srgbClr val="123C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252000" y="6404220"/>
            <a:ext cx="7093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Name, Title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sz="1100" baseline="0" dirty="0" err="1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100" baseline="0" dirty="0" err="1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baseline="0" dirty="0" err="1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aseline="0" dirty="0" err="1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Location, Date</a:t>
            </a:r>
            <a:endParaRPr lang="de-DE" sz="1100" dirty="0">
              <a:solidFill>
                <a:srgbClr val="123C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31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l">
              <a:defRPr sz="18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pic>
        <p:nvPicPr>
          <p:cNvPr id="8" name="Picture 2" descr="C:\Dokumente und Einstellungen\anna_niedl\Desktop\mainnavi_backgroun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81328"/>
            <a:ext cx="9144000" cy="47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 userDrawn="1"/>
        </p:nvSpPr>
        <p:spPr>
          <a:xfrm>
            <a:off x="8426809" y="6488858"/>
            <a:ext cx="465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5995EC04-98E3-43CB-82A9-12121E49852B}" type="slidenum">
              <a:rPr lang="de-DE" sz="1100" smtClean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de-DE" sz="1100" dirty="0">
              <a:solidFill>
                <a:srgbClr val="123C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252000" y="6404220"/>
            <a:ext cx="7093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Name, Title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sz="1100" baseline="0" dirty="0" err="1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100" baseline="0" dirty="0" err="1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baseline="0" dirty="0" err="1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aseline="0" dirty="0" err="1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Location, Date</a:t>
            </a:r>
            <a:endParaRPr lang="de-DE" sz="1100" dirty="0">
              <a:solidFill>
                <a:srgbClr val="123C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51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kumente und Einstellungen\anna_niedl\Eigene Dateien\MPIPSKL_header_empty_light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914400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7" name="Picture 2" descr="C:\Dokumente und Einstellungen\anna_niedl\Desktop\mainnavi_background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81328"/>
            <a:ext cx="9144000" cy="47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 userDrawn="1"/>
        </p:nvSpPr>
        <p:spPr>
          <a:xfrm>
            <a:off x="8426809" y="6488858"/>
            <a:ext cx="465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5995EC04-98E3-43CB-82A9-12121E49852B}" type="slidenum">
              <a:rPr lang="de-DE" sz="1100" smtClean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de-DE" sz="1100" dirty="0">
              <a:solidFill>
                <a:srgbClr val="123C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 descr="C:\Dokumente und Einstellungen\anna_niedl\Desktop\Logo_MPIPSYKL_col_high_res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254" y="165073"/>
            <a:ext cx="776051" cy="72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 userDrawn="1"/>
        </p:nvSpPr>
        <p:spPr>
          <a:xfrm>
            <a:off x="252000" y="6404220"/>
            <a:ext cx="7093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Name, Title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sz="1100" baseline="0" dirty="0" err="1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100" baseline="0" dirty="0" err="1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100" baseline="0" dirty="0" err="1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aseline="0" dirty="0" err="1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</a:t>
            </a:r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de-DE" sz="1100" baseline="0" dirty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Location, Date</a:t>
            </a:r>
            <a:endParaRPr lang="de-DE" sz="1100" dirty="0">
              <a:solidFill>
                <a:srgbClr val="123C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1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0276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Dokumente und Einstellungen\anna_niedl\Desktop\mainnavi_backgroun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81328"/>
            <a:ext cx="9144000" cy="47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Dokumente und Einstellungen\anna_niedl\Eigene Dateien\MPIPSKL_header_empty_light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0" b="640"/>
          <a:stretch/>
        </p:blipFill>
        <p:spPr bwMode="auto">
          <a:xfrm>
            <a:off x="1" y="-1"/>
            <a:ext cx="9144001" cy="299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730419" y="4743450"/>
            <a:ext cx="6076952" cy="1637878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[Name]</a:t>
            </a:r>
            <a:br>
              <a:rPr lang="de-DE" dirty="0"/>
            </a:br>
            <a:r>
              <a:rPr lang="de-DE" dirty="0"/>
              <a:t>Max Planck Institute of Psychiatry</a:t>
            </a:r>
            <a:br>
              <a:rPr lang="de-DE" dirty="0"/>
            </a:br>
            <a:r>
              <a:rPr lang="de-DE" dirty="0"/>
              <a:t>Department of [XXX]</a:t>
            </a:r>
            <a:br>
              <a:rPr lang="de-DE" dirty="0"/>
            </a:br>
            <a:br>
              <a:rPr lang="de-DE" dirty="0"/>
            </a:br>
            <a:r>
              <a:rPr lang="de-DE" dirty="0"/>
              <a:t>[</a:t>
            </a:r>
            <a:r>
              <a:rPr lang="de-DE" dirty="0" err="1"/>
              <a:t>name</a:t>
            </a:r>
            <a:r>
              <a:rPr lang="de-DE" dirty="0"/>
              <a:t>]@mpipsykl.mpg.de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34971" y="3130550"/>
            <a:ext cx="7772400" cy="1470025"/>
          </a:xfrm>
        </p:spPr>
        <p:txBody>
          <a:bodyPr>
            <a:normAutofit/>
          </a:bodyPr>
          <a:lstStyle>
            <a:lvl1pPr algn="r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[Title]</a:t>
            </a:r>
          </a:p>
        </p:txBody>
      </p:sp>
      <p:pic>
        <p:nvPicPr>
          <p:cNvPr id="7" name="Picture 8" descr="\\172.17.97.1\pr_ordner\Mediendesign\Logo\Minerva\Minerva-klein_20Prozent_transp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3" y="3112241"/>
            <a:ext cx="1332000" cy="132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Dokumente und Einstellungen\anna_niedl\Eigene Dateien\Vorlagen\Präsentation\Bilder\Logo_e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338943"/>
            <a:ext cx="3802645" cy="92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Dokumente und Einstellungen\anna_niedl\Eigene Dateien\Vorlagen\Präsentation\Bilder\Bilder-li-trans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3" y="136895"/>
            <a:ext cx="4178303" cy="274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53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Dokumente und Einstellungen\anna_niedl\Desktop\mainnavi_backgroun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81328"/>
            <a:ext cx="9144000" cy="47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Dokumente und Einstellungen\anna_niedl\Eigene Dateien\MPIPSKL_header_empty_light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0" b="640"/>
          <a:stretch/>
        </p:blipFill>
        <p:spPr bwMode="auto">
          <a:xfrm>
            <a:off x="1" y="-1"/>
            <a:ext cx="9144001" cy="299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730419" y="4743450"/>
            <a:ext cx="6076952" cy="1637878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[Name]</a:t>
            </a:r>
            <a:br>
              <a:rPr lang="de-DE" dirty="0"/>
            </a:br>
            <a:r>
              <a:rPr lang="de-DE" dirty="0"/>
              <a:t>Max Planck Institute of Psychiatry</a:t>
            </a:r>
            <a:br>
              <a:rPr lang="de-DE" dirty="0"/>
            </a:br>
            <a:r>
              <a:rPr lang="de-DE" dirty="0"/>
              <a:t>Department of [XXX]</a:t>
            </a:r>
            <a:br>
              <a:rPr lang="de-DE" dirty="0"/>
            </a:br>
            <a:br>
              <a:rPr lang="de-DE" dirty="0"/>
            </a:br>
            <a:r>
              <a:rPr lang="de-DE" dirty="0"/>
              <a:t>[</a:t>
            </a:r>
            <a:r>
              <a:rPr lang="de-DE" dirty="0" err="1"/>
              <a:t>name</a:t>
            </a:r>
            <a:r>
              <a:rPr lang="de-DE" dirty="0"/>
              <a:t>]@mpipsykl.mpg.de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34971" y="3130550"/>
            <a:ext cx="7772400" cy="1470025"/>
          </a:xfrm>
        </p:spPr>
        <p:txBody>
          <a:bodyPr>
            <a:normAutofit/>
          </a:bodyPr>
          <a:lstStyle>
            <a:lvl1pPr algn="r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[Title]</a:t>
            </a:r>
          </a:p>
        </p:txBody>
      </p:sp>
      <p:pic>
        <p:nvPicPr>
          <p:cNvPr id="7" name="Picture 8" descr="\\172.17.97.1\pr_ordner\Mediendesign\Logo\Minerva\Minerva-klein_20Prozent_transp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3" y="3112241"/>
            <a:ext cx="1332000" cy="132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Dokumente und Einstellungen\anna_niedl\Eigene Dateien\Vorlagen\Präsentation\Bilder\Logo_e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338943"/>
            <a:ext cx="3802645" cy="92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Dokumente und Einstellungen\anna_niedl\Eigene Dateien\Vorlagen\Präsentation\Bilder\bilder+Luft_li_transp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3" y="136895"/>
            <a:ext cx="4178303" cy="274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63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Dokumente und Einstellungen\anna_niedl\Desktop\mainnavi_backgroun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81328"/>
            <a:ext cx="9144000" cy="47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Dokumente und Einstellungen\anna_niedl\Eigene Dateien\MPIPSKL_header_empty_light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0" b="640"/>
          <a:stretch/>
        </p:blipFill>
        <p:spPr bwMode="auto">
          <a:xfrm>
            <a:off x="1" y="-1"/>
            <a:ext cx="9144001" cy="299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kumente und Einstellungen\anna_niedl\Eigene Dateien\Vorlagen\Präsentation\Bilder\Logo_17Prozent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4"/>
          <a:stretch/>
        </p:blipFill>
        <p:spPr bwMode="auto">
          <a:xfrm>
            <a:off x="2100183" y="1392696"/>
            <a:ext cx="7031038" cy="547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 userDrawn="1"/>
        </p:nvSpPr>
        <p:spPr>
          <a:xfrm>
            <a:off x="0" y="2990852"/>
            <a:ext cx="9144000" cy="3390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8" descr="\\172.17.97.1\pr_ordner\Mediendesign\Logo\Minerva\Minerva-klein_20Prozent_trans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3" y="3112241"/>
            <a:ext cx="1332000" cy="132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/>
          <p:cNvSpPr>
            <a:spLocks noGrp="1"/>
          </p:cNvSpPr>
          <p:nvPr>
            <p:ph type="ctrTitle" hasCustomPrompt="1"/>
          </p:nvPr>
        </p:nvSpPr>
        <p:spPr>
          <a:xfrm>
            <a:off x="1034971" y="3130550"/>
            <a:ext cx="7772400" cy="1470025"/>
          </a:xfrm>
        </p:spPr>
        <p:txBody>
          <a:bodyPr>
            <a:normAutofit/>
          </a:bodyPr>
          <a:lstStyle>
            <a:lvl1pPr algn="r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[Title]</a:t>
            </a:r>
          </a:p>
        </p:txBody>
      </p:sp>
      <p:pic>
        <p:nvPicPr>
          <p:cNvPr id="14" name="Picture 2" descr="C:\Dokumente und Einstellungen\anna_niedl\Eigene Dateien\Vorlagen\Präsentation\Bilder\Logo_e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338943"/>
            <a:ext cx="3802645" cy="92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730419" y="4743450"/>
            <a:ext cx="6076952" cy="1637878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[Name]</a:t>
            </a:r>
            <a:br>
              <a:rPr lang="de-DE" dirty="0"/>
            </a:br>
            <a:r>
              <a:rPr lang="de-DE" dirty="0"/>
              <a:t>Max Planck Institute of Psychiatry</a:t>
            </a:r>
            <a:br>
              <a:rPr lang="de-DE" dirty="0"/>
            </a:br>
            <a:r>
              <a:rPr lang="de-DE" dirty="0"/>
              <a:t>Department of [XXX]</a:t>
            </a:r>
            <a:br>
              <a:rPr lang="de-DE" dirty="0"/>
            </a:br>
            <a:br>
              <a:rPr lang="de-DE" dirty="0"/>
            </a:br>
            <a:r>
              <a:rPr lang="de-DE" dirty="0"/>
              <a:t>[</a:t>
            </a:r>
            <a:r>
              <a:rPr lang="de-DE" dirty="0" err="1"/>
              <a:t>name</a:t>
            </a:r>
            <a:r>
              <a:rPr lang="de-DE" dirty="0"/>
              <a:t>]@mpipsykl.mpg.de</a:t>
            </a:r>
          </a:p>
        </p:txBody>
      </p:sp>
      <p:pic>
        <p:nvPicPr>
          <p:cNvPr id="11" name="Picture 2" descr="C:\Dokumente und Einstellungen\anna_niedl\Eigene Dateien\Vorlagen\Präsentation\Bilder\Bilder-li-trans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3" y="136895"/>
            <a:ext cx="4178303" cy="274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70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Dokumente und Einstellungen\anna_niedl\Desktop\mainnavi_backgroun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81328"/>
            <a:ext cx="9144000" cy="47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Dokumente und Einstellungen\anna_niedl\Eigene Dateien\MPIPSKL_header_empty_light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0" b="640"/>
          <a:stretch/>
        </p:blipFill>
        <p:spPr bwMode="auto">
          <a:xfrm>
            <a:off x="1" y="-1"/>
            <a:ext cx="9144001" cy="299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kumente und Einstellungen\anna_niedl\Eigene Dateien\Vorlagen\Präsentation\Bilder\Logo_17Prozent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4"/>
          <a:stretch/>
        </p:blipFill>
        <p:spPr bwMode="auto">
          <a:xfrm>
            <a:off x="2100183" y="1392696"/>
            <a:ext cx="7031038" cy="547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 userDrawn="1"/>
        </p:nvSpPr>
        <p:spPr>
          <a:xfrm>
            <a:off x="0" y="2990852"/>
            <a:ext cx="9144000" cy="3390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8" descr="\\172.17.97.1\pr_ordner\Mediendesign\Logo\Minerva\Minerva-klein_20Prozent_trans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3" y="3112241"/>
            <a:ext cx="1332000" cy="132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/>
          <p:cNvSpPr>
            <a:spLocks noGrp="1"/>
          </p:cNvSpPr>
          <p:nvPr>
            <p:ph type="ctrTitle" hasCustomPrompt="1"/>
          </p:nvPr>
        </p:nvSpPr>
        <p:spPr>
          <a:xfrm>
            <a:off x="1034971" y="3130550"/>
            <a:ext cx="7772400" cy="1470025"/>
          </a:xfrm>
        </p:spPr>
        <p:txBody>
          <a:bodyPr>
            <a:normAutofit/>
          </a:bodyPr>
          <a:lstStyle>
            <a:lvl1pPr algn="r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[Title]</a:t>
            </a:r>
          </a:p>
        </p:txBody>
      </p:sp>
      <p:pic>
        <p:nvPicPr>
          <p:cNvPr id="14" name="Picture 2" descr="C:\Dokumente und Einstellungen\anna_niedl\Eigene Dateien\Vorlagen\Präsentation\Bilder\Logo_e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338943"/>
            <a:ext cx="3802645" cy="92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730419" y="4743450"/>
            <a:ext cx="6076952" cy="1637878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[Name]</a:t>
            </a:r>
            <a:br>
              <a:rPr lang="de-DE" dirty="0"/>
            </a:br>
            <a:r>
              <a:rPr lang="de-DE" dirty="0"/>
              <a:t>Max Planck Institute of Psychiatry</a:t>
            </a:r>
            <a:br>
              <a:rPr lang="de-DE" dirty="0"/>
            </a:br>
            <a:r>
              <a:rPr lang="de-DE" dirty="0"/>
              <a:t>Department of [XXX]</a:t>
            </a:r>
            <a:br>
              <a:rPr lang="de-DE" dirty="0"/>
            </a:br>
            <a:br>
              <a:rPr lang="de-DE" dirty="0"/>
            </a:br>
            <a:r>
              <a:rPr lang="de-DE" dirty="0"/>
              <a:t>[</a:t>
            </a:r>
            <a:r>
              <a:rPr lang="de-DE" dirty="0" err="1"/>
              <a:t>name</a:t>
            </a:r>
            <a:r>
              <a:rPr lang="de-DE" dirty="0"/>
              <a:t>]@mpipsykl.mpg.de</a:t>
            </a:r>
          </a:p>
        </p:txBody>
      </p:sp>
      <p:pic>
        <p:nvPicPr>
          <p:cNvPr id="12" name="Picture 3" descr="C:\Dokumente und Einstellungen\anna_niedl\Eigene Dateien\Vorlagen\Präsentation\Bilder\bilder+Luft_li_transp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3" y="136895"/>
            <a:ext cx="4178303" cy="274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68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Dokumente und Einstellungen\anna_niedl\Desktop\mainnavi_backgroun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81328"/>
            <a:ext cx="9144000" cy="47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Dokumente und Einstellungen\anna_niedl\Eigene Dateien\MPIPSKL_header_empty_light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0" b="640"/>
          <a:stretch/>
        </p:blipFill>
        <p:spPr bwMode="auto">
          <a:xfrm>
            <a:off x="1" y="-1"/>
            <a:ext cx="9144001" cy="299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 userDrawn="1"/>
        </p:nvSpPr>
        <p:spPr>
          <a:xfrm>
            <a:off x="0" y="2990852"/>
            <a:ext cx="9144000" cy="3390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72971" y="4743450"/>
            <a:ext cx="6076952" cy="1637878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[Name]</a:t>
            </a:r>
            <a:br>
              <a:rPr lang="de-DE" dirty="0"/>
            </a:br>
            <a:r>
              <a:rPr lang="de-DE" dirty="0"/>
              <a:t>Max Planck Institute of Psychiatry</a:t>
            </a:r>
            <a:br>
              <a:rPr lang="de-DE" dirty="0"/>
            </a:br>
            <a:r>
              <a:rPr lang="de-DE" dirty="0"/>
              <a:t>Department of [XXX]</a:t>
            </a:r>
            <a:br>
              <a:rPr lang="de-DE" dirty="0"/>
            </a:br>
            <a:br>
              <a:rPr lang="de-DE" dirty="0"/>
            </a:br>
            <a:r>
              <a:rPr lang="de-DE" dirty="0"/>
              <a:t>[</a:t>
            </a:r>
            <a:r>
              <a:rPr lang="de-DE" dirty="0" err="1"/>
              <a:t>name</a:t>
            </a:r>
            <a:r>
              <a:rPr lang="de-DE" dirty="0"/>
              <a:t>]@mpipsykl.mpg.de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72971" y="3130550"/>
            <a:ext cx="7772400" cy="1470025"/>
          </a:xfrm>
        </p:spPr>
        <p:txBody>
          <a:bodyPr>
            <a:norm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[Title]</a:t>
            </a:r>
          </a:p>
        </p:txBody>
      </p:sp>
      <p:pic>
        <p:nvPicPr>
          <p:cNvPr id="14" name="Picture 8" descr="\\172.17.97.1\pr_ordner\Mediendesign\Logo\Minerva\Minerva-klein_20Prozent_transp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396" y="3112241"/>
            <a:ext cx="1332000" cy="132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Dokumente und Einstellungen\anna_niedl\Eigene Dateien\Vorlagen\Präsentation\Bilder\Logo_e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38943"/>
            <a:ext cx="3802645" cy="92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Dokumente und Einstellungen\anna_niedl\Eigene Dateien\Vorlagen\Präsentation\Bilder\Bilder-re-trans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4" y="136895"/>
            <a:ext cx="4178221" cy="275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44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Dokumente und Einstellungen\anna_niedl\Desktop\mainnavi_backgroun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81328"/>
            <a:ext cx="9144000" cy="47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Dokumente und Einstellungen\anna_niedl\Eigene Dateien\MPIPSKL_header_empty_light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0" b="640"/>
          <a:stretch/>
        </p:blipFill>
        <p:spPr bwMode="auto">
          <a:xfrm>
            <a:off x="1" y="-1"/>
            <a:ext cx="9144001" cy="299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 userDrawn="1"/>
        </p:nvSpPr>
        <p:spPr>
          <a:xfrm>
            <a:off x="0" y="2990852"/>
            <a:ext cx="9144000" cy="3390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72971" y="4743450"/>
            <a:ext cx="6076952" cy="1637878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[Name]</a:t>
            </a:r>
            <a:br>
              <a:rPr lang="de-DE" dirty="0"/>
            </a:br>
            <a:r>
              <a:rPr lang="de-DE" dirty="0"/>
              <a:t>Max Planck Institute of Psychiatry</a:t>
            </a:r>
            <a:br>
              <a:rPr lang="de-DE" dirty="0"/>
            </a:br>
            <a:r>
              <a:rPr lang="de-DE" dirty="0"/>
              <a:t>Department of [XXX]</a:t>
            </a:r>
            <a:br>
              <a:rPr lang="de-DE" dirty="0"/>
            </a:br>
            <a:br>
              <a:rPr lang="de-DE" dirty="0"/>
            </a:br>
            <a:r>
              <a:rPr lang="de-DE" dirty="0"/>
              <a:t>[</a:t>
            </a:r>
            <a:r>
              <a:rPr lang="de-DE" dirty="0" err="1"/>
              <a:t>name</a:t>
            </a:r>
            <a:r>
              <a:rPr lang="de-DE" dirty="0"/>
              <a:t>]@mpipsykl.mpg.de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72971" y="3130550"/>
            <a:ext cx="7772400" cy="1470025"/>
          </a:xfrm>
        </p:spPr>
        <p:txBody>
          <a:bodyPr>
            <a:norm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[Title]</a:t>
            </a:r>
          </a:p>
        </p:txBody>
      </p:sp>
      <p:pic>
        <p:nvPicPr>
          <p:cNvPr id="14" name="Picture 8" descr="\\172.17.97.1\pr_ordner\Mediendesign\Logo\Minerva\Minerva-klein_20Prozent_transp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396" y="3112241"/>
            <a:ext cx="1332000" cy="132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Dokumente und Einstellungen\anna_niedl\Eigene Dateien\Vorlagen\Präsentation\Bilder\Logo_e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38943"/>
            <a:ext cx="3802645" cy="92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Dokumente und Einstellungen\anna_niedl\Eigene Dateien\Vorlagen\Präsentation\Bilder\bilder+Luft_transp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4" y="136895"/>
            <a:ext cx="4178222" cy="275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38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Dokumente und Einstellungen\anna_niedl\Desktop\mainnavi_backgroun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81328"/>
            <a:ext cx="9144000" cy="47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Dokumente und Einstellungen\anna_niedl\Eigene Dateien\MPIPSKL_header_empty_light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0" b="640"/>
          <a:stretch/>
        </p:blipFill>
        <p:spPr bwMode="auto">
          <a:xfrm>
            <a:off x="1" y="-1"/>
            <a:ext cx="9144001" cy="299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kumente und Einstellungen\anna_niedl\Eigene Dateien\Vorlagen\Präsentation\Bilder\Logo_17Prozent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4" b="19207"/>
          <a:stretch/>
        </p:blipFill>
        <p:spPr bwMode="auto">
          <a:xfrm>
            <a:off x="-1" y="1535571"/>
            <a:ext cx="6018967" cy="532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 userDrawn="1"/>
        </p:nvSpPr>
        <p:spPr>
          <a:xfrm>
            <a:off x="0" y="2990852"/>
            <a:ext cx="9144000" cy="3390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Picture 8" descr="\\172.17.97.1\pr_ordner\Mediendesign\Logo\Minerva\Minerva-klein_20Prozent_trans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396" y="3112241"/>
            <a:ext cx="1332000" cy="132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272971" y="3130550"/>
            <a:ext cx="7772400" cy="1470025"/>
          </a:xfrm>
        </p:spPr>
        <p:txBody>
          <a:bodyPr>
            <a:norm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[Title]</a:t>
            </a:r>
          </a:p>
        </p:txBody>
      </p:sp>
      <p:pic>
        <p:nvPicPr>
          <p:cNvPr id="16" name="Picture 2" descr="C:\Dokumente und Einstellungen\anna_niedl\Eigene Dateien\Vorlagen\Präsentation\Bilder\Logo_e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38943"/>
            <a:ext cx="3802645" cy="92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72971" y="4743450"/>
            <a:ext cx="6076952" cy="1637878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[Name]</a:t>
            </a:r>
            <a:br>
              <a:rPr lang="de-DE" dirty="0"/>
            </a:br>
            <a:r>
              <a:rPr lang="de-DE" dirty="0"/>
              <a:t>Max Planck Institute of Psychiatry</a:t>
            </a:r>
            <a:br>
              <a:rPr lang="de-DE" dirty="0"/>
            </a:br>
            <a:r>
              <a:rPr lang="de-DE" dirty="0"/>
              <a:t>Department of [XXX]</a:t>
            </a:r>
            <a:br>
              <a:rPr lang="de-DE" dirty="0"/>
            </a:br>
            <a:br>
              <a:rPr lang="de-DE" dirty="0"/>
            </a:br>
            <a:r>
              <a:rPr lang="de-DE" dirty="0"/>
              <a:t>[</a:t>
            </a:r>
            <a:r>
              <a:rPr lang="de-DE" dirty="0" err="1"/>
              <a:t>name</a:t>
            </a:r>
            <a:r>
              <a:rPr lang="de-DE" dirty="0"/>
              <a:t>]@mpipsykl.mpg.de</a:t>
            </a:r>
          </a:p>
        </p:txBody>
      </p:sp>
      <p:pic>
        <p:nvPicPr>
          <p:cNvPr id="13" name="Picture 2" descr="C:\Dokumente und Einstellungen\anna_niedl\Eigene Dateien\Vorlagen\Präsentation\Bilder\Bilder-re-trans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4" y="136895"/>
            <a:ext cx="4178221" cy="275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86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Dokumente und Einstellungen\anna_niedl\Desktop\mainnavi_backgroun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81328"/>
            <a:ext cx="9144000" cy="47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Dokumente und Einstellungen\anna_niedl\Eigene Dateien\MPIPSKL_header_empty_light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0" b="640"/>
          <a:stretch/>
        </p:blipFill>
        <p:spPr bwMode="auto">
          <a:xfrm>
            <a:off x="1" y="-1"/>
            <a:ext cx="9144001" cy="299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kumente und Einstellungen\anna_niedl\Eigene Dateien\Vorlagen\Präsentation\Bilder\Logo_17Prozent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4" b="19207"/>
          <a:stretch/>
        </p:blipFill>
        <p:spPr bwMode="auto">
          <a:xfrm>
            <a:off x="-1" y="1535571"/>
            <a:ext cx="6018967" cy="532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 userDrawn="1"/>
        </p:nvSpPr>
        <p:spPr>
          <a:xfrm>
            <a:off x="0" y="2990852"/>
            <a:ext cx="9144000" cy="3390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Picture 8" descr="\\172.17.97.1\pr_ordner\Mediendesign\Logo\Minerva\Minerva-klein_20Prozent_trans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396" y="3112241"/>
            <a:ext cx="1332000" cy="132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272971" y="3130550"/>
            <a:ext cx="7772400" cy="1470025"/>
          </a:xfrm>
        </p:spPr>
        <p:txBody>
          <a:bodyPr>
            <a:norm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[Title]</a:t>
            </a:r>
          </a:p>
        </p:txBody>
      </p:sp>
      <p:pic>
        <p:nvPicPr>
          <p:cNvPr id="16" name="Picture 2" descr="C:\Dokumente und Einstellungen\anna_niedl\Eigene Dateien\Vorlagen\Präsentation\Bilder\Logo_e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38943"/>
            <a:ext cx="3802645" cy="92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72971" y="4743450"/>
            <a:ext cx="6076952" cy="1637878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rgbClr val="123C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[Name]</a:t>
            </a:r>
            <a:br>
              <a:rPr lang="de-DE" dirty="0"/>
            </a:br>
            <a:r>
              <a:rPr lang="de-DE" dirty="0"/>
              <a:t>Max Planck Institute of Psychiatry</a:t>
            </a:r>
            <a:br>
              <a:rPr lang="de-DE" dirty="0"/>
            </a:br>
            <a:r>
              <a:rPr lang="de-DE" dirty="0"/>
              <a:t>Department of [XXX]</a:t>
            </a:r>
            <a:br>
              <a:rPr lang="de-DE" dirty="0"/>
            </a:br>
            <a:br>
              <a:rPr lang="de-DE" dirty="0"/>
            </a:br>
            <a:r>
              <a:rPr lang="de-DE" dirty="0"/>
              <a:t>[</a:t>
            </a:r>
            <a:r>
              <a:rPr lang="de-DE" dirty="0" err="1"/>
              <a:t>name</a:t>
            </a:r>
            <a:r>
              <a:rPr lang="de-DE" dirty="0"/>
              <a:t>]@mpipsykl.mpg.de</a:t>
            </a:r>
          </a:p>
        </p:txBody>
      </p:sp>
      <p:pic>
        <p:nvPicPr>
          <p:cNvPr id="11" name="Picture 2" descr="C:\Dokumente und Einstellungen\anna_niedl\Eigene Dateien\Vorlagen\Präsentation\Bilder\bilder+Luft_transp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4" y="136895"/>
            <a:ext cx="4178222" cy="275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49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62372" y="172279"/>
            <a:ext cx="7370988" cy="877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318260"/>
            <a:ext cx="8229600" cy="498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19440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66" r:id="rId3"/>
    <p:sldLayoutId id="2147483675" r:id="rId4"/>
    <p:sldLayoutId id="2147483664" r:id="rId5"/>
    <p:sldLayoutId id="2147483676" r:id="rId6"/>
    <p:sldLayoutId id="2147483672" r:id="rId7"/>
    <p:sldLayoutId id="2147483677" r:id="rId8"/>
    <p:sldLayoutId id="2147483671" r:id="rId9"/>
    <p:sldLayoutId id="2147483650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1D6097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>
          <a:solidFill>
            <a:srgbClr val="123C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123C66"/>
        </a:buClr>
        <a:buFont typeface="Arial" panose="020B0604020202020204" pitchFamily="34" charset="0"/>
        <a:buChar char="•"/>
        <a:defRPr sz="1800" kern="1200">
          <a:solidFill>
            <a:srgbClr val="123C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123C66"/>
        </a:buClr>
        <a:buFont typeface="Courier New" panose="02070309020205020404" pitchFamily="49" charset="0"/>
        <a:buChar char="o"/>
        <a:defRPr sz="1800" kern="1200">
          <a:solidFill>
            <a:srgbClr val="123C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123C66"/>
        </a:buClr>
        <a:buFont typeface="Symbol" panose="05050102010706020507" pitchFamily="18" charset="2"/>
        <a:buChar char="-"/>
        <a:defRPr sz="1800" kern="1200">
          <a:solidFill>
            <a:srgbClr val="123C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123C66"/>
        </a:buClr>
        <a:buFont typeface="Wingdings" panose="05000000000000000000" pitchFamily="2" charset="2"/>
        <a:buChar char="§"/>
        <a:defRPr sz="1800" kern="1200">
          <a:solidFill>
            <a:srgbClr val="123C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2971" y="3130550"/>
            <a:ext cx="7660794" cy="147002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MPIP code club</a:t>
            </a:r>
            <a:br>
              <a:rPr lang="en-US" sz="2000" dirty="0"/>
            </a:br>
            <a:r>
              <a:rPr lang="en-US" sz="3600" dirty="0"/>
              <a:t>Docker / CI workshop</a:t>
            </a:r>
            <a:br>
              <a:rPr lang="en-US" sz="3600" dirty="0"/>
            </a:br>
            <a:endParaRPr lang="en-US" sz="2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72971" y="4697067"/>
            <a:ext cx="6076952" cy="1276350"/>
          </a:xfrm>
        </p:spPr>
        <p:txBody>
          <a:bodyPr>
            <a:normAutofit/>
          </a:bodyPr>
          <a:lstStyle/>
          <a:p>
            <a:r>
              <a:rPr lang="de-DE" sz="1800" b="1" dirty="0">
                <a:solidFill>
                  <a:srgbClr val="2D5277"/>
                </a:solidFill>
              </a:rPr>
              <a:t>Lucas Miranda</a:t>
            </a:r>
            <a:r>
              <a:rPr lang="de-DE" sz="1800" b="1" dirty="0"/>
              <a:t>, </a:t>
            </a:r>
            <a:r>
              <a:rPr lang="de-DE" sz="1800" b="1" dirty="0" err="1"/>
              <a:t>PhD</a:t>
            </a:r>
            <a:r>
              <a:rPr lang="de-DE" sz="1800" b="1" dirty="0"/>
              <a:t> </a:t>
            </a:r>
            <a:r>
              <a:rPr lang="de-DE" sz="1800" b="1" dirty="0" err="1"/>
              <a:t>candidate</a:t>
            </a:r>
            <a:endParaRPr lang="de-DE" sz="1800" b="1" dirty="0"/>
          </a:p>
          <a:p>
            <a:r>
              <a:rPr lang="en-US" i="1" dirty="0"/>
              <a:t>Statistical Genetics</a:t>
            </a:r>
          </a:p>
          <a:p>
            <a:r>
              <a:rPr lang="en-US" i="1" dirty="0"/>
              <a:t>Prof. Dr. Bertram Mueller-</a:t>
            </a:r>
            <a:r>
              <a:rPr lang="en-US" i="1" dirty="0" err="1"/>
              <a:t>Myhsok</a:t>
            </a:r>
            <a:endParaRPr lang="en-US" i="1" dirty="0"/>
          </a:p>
          <a:p>
            <a:endParaRPr lang="de-DE" sz="1100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02B1E1EF-7E24-1845-B98E-04724922F2C8}"/>
              </a:ext>
            </a:extLst>
          </p:cNvPr>
          <p:cNvSpPr txBox="1">
            <a:spLocks/>
          </p:cNvSpPr>
          <p:nvPr/>
        </p:nvSpPr>
        <p:spPr>
          <a:xfrm>
            <a:off x="272971" y="5734050"/>
            <a:ext cx="6076952" cy="450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rgbClr val="123C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rgbClr val="123C66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rgbClr val="123C66"/>
              </a:buClr>
              <a:buFont typeface="Courier New" panose="02070309020205020404" pitchFamily="49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rgbClr val="123C66"/>
              </a:buClr>
              <a:buFont typeface="Symbol" panose="050501020107060205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rgbClr val="123C66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 err="1">
                <a:solidFill>
                  <a:srgbClr val="2D5277"/>
                </a:solidFill>
              </a:rPr>
              <a:t>lucas_miranda@psych.mpg.de</a:t>
            </a:r>
            <a:endParaRPr lang="de-DE" b="1" dirty="0">
              <a:solidFill>
                <a:srgbClr val="2D527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E2BE73-0DB3-A94B-BA56-C5111D20C382}"/>
              </a:ext>
            </a:extLst>
          </p:cNvPr>
          <p:cNvSpPr txBox="1"/>
          <p:nvPr/>
        </p:nvSpPr>
        <p:spPr>
          <a:xfrm>
            <a:off x="343307" y="6447691"/>
            <a:ext cx="2895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MPIP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club</a:t>
            </a:r>
            <a:r>
              <a:rPr lang="de-DE" dirty="0"/>
              <a:t> | 04.03.2021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2D365-99B6-2745-8C27-966A9F41E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288" y="4876800"/>
            <a:ext cx="1299938" cy="13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6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1FA8D-8B88-9F4B-BDC4-6E4100070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DC5F0D-7567-6C4D-8592-249AFCFD3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app</a:t>
            </a:r>
            <a:r>
              <a:rPr lang="de-DE" dirty="0"/>
              <a:t> – Container </a:t>
            </a:r>
            <a:r>
              <a:rPr lang="de-DE" dirty="0" err="1"/>
              <a:t>orchestration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0FE19-47AC-DB44-80C6-2E41E6755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247" y="4828078"/>
            <a:ext cx="1366005" cy="1168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18B036-67CB-EA40-AC0C-B8438E691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545" y="4765963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45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98090B-915B-DB45-90DF-207B19DD3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brief</a:t>
            </a:r>
            <a:r>
              <a:rPr lang="de-DE" dirty="0"/>
              <a:t> on </a:t>
            </a:r>
            <a:r>
              <a:rPr lang="de-DE" dirty="0" err="1"/>
              <a:t>testing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0F906-166A-344E-8F18-2D1B7DBAB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003" y="1973766"/>
            <a:ext cx="5239236" cy="347918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9C75E7-FE05-3547-8F33-0078F27162C1}"/>
              </a:ext>
            </a:extLst>
          </p:cNvPr>
          <p:cNvGrpSpPr/>
          <p:nvPr/>
        </p:nvGrpSpPr>
        <p:grpSpPr>
          <a:xfrm>
            <a:off x="637776" y="1712487"/>
            <a:ext cx="1477940" cy="1507269"/>
            <a:chOff x="637776" y="1712487"/>
            <a:chExt cx="1477940" cy="15072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8374B5-8437-C848-990D-7EFE2B9EC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180" y="1712487"/>
              <a:ext cx="1127132" cy="106701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F9B599-3B79-254B-979C-F7A4CE2615C4}"/>
                </a:ext>
              </a:extLst>
            </p:cNvPr>
            <p:cNvSpPr txBox="1"/>
            <p:nvPr/>
          </p:nvSpPr>
          <p:spPr>
            <a:xfrm>
              <a:off x="637776" y="2911979"/>
              <a:ext cx="1477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unit</a:t>
              </a:r>
              <a:r>
                <a:rPr lang="de-DE" sz="1400" dirty="0"/>
                <a:t> </a:t>
              </a:r>
              <a:r>
                <a:rPr lang="de-DE" sz="1400" dirty="0" err="1"/>
                <a:t>testing</a:t>
              </a:r>
              <a:endParaRPr lang="de-DE" sz="14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50CE8A-4437-D34D-81A5-41BF832E3BDB}"/>
              </a:ext>
            </a:extLst>
          </p:cNvPr>
          <p:cNvGrpSpPr/>
          <p:nvPr/>
        </p:nvGrpSpPr>
        <p:grpSpPr>
          <a:xfrm>
            <a:off x="6580857" y="1483111"/>
            <a:ext cx="1543205" cy="1952088"/>
            <a:chOff x="6580857" y="1483111"/>
            <a:chExt cx="1543205" cy="19520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902C8A7-16C7-AB47-9F82-9DB2985CE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0857" y="1483111"/>
              <a:ext cx="1543205" cy="154320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513AC6-C77E-5844-B541-77C7B276CE26}"/>
                </a:ext>
              </a:extLst>
            </p:cNvPr>
            <p:cNvSpPr txBox="1"/>
            <p:nvPr/>
          </p:nvSpPr>
          <p:spPr>
            <a:xfrm>
              <a:off x="6613489" y="2911979"/>
              <a:ext cx="14779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property-based</a:t>
              </a:r>
              <a:r>
                <a:rPr lang="de-DE" sz="1400" dirty="0"/>
                <a:t> </a:t>
              </a:r>
              <a:r>
                <a:rPr lang="de-DE" sz="1400" dirty="0" err="1"/>
                <a:t>testing</a:t>
              </a:r>
              <a:endParaRPr lang="de-DE" sz="1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FEAE66-10CF-F14C-93CB-CBBC9DE975F6}"/>
              </a:ext>
            </a:extLst>
          </p:cNvPr>
          <p:cNvGrpSpPr/>
          <p:nvPr/>
        </p:nvGrpSpPr>
        <p:grpSpPr>
          <a:xfrm>
            <a:off x="561540" y="4157969"/>
            <a:ext cx="1477940" cy="1979526"/>
            <a:chOff x="561540" y="4157969"/>
            <a:chExt cx="1477940" cy="19795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5044AA-F6E0-4245-95FD-C6CC74337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776" y="4157969"/>
              <a:ext cx="1325468" cy="132546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7C8D4E-A677-A445-9791-3B4D1FF2C396}"/>
                </a:ext>
              </a:extLst>
            </p:cNvPr>
            <p:cNvSpPr txBox="1"/>
            <p:nvPr/>
          </p:nvSpPr>
          <p:spPr>
            <a:xfrm>
              <a:off x="561540" y="5614275"/>
              <a:ext cx="14779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coverage</a:t>
              </a:r>
              <a:r>
                <a:rPr lang="de-DE" sz="1400" dirty="0"/>
                <a:t> </a:t>
              </a:r>
              <a:r>
                <a:rPr lang="de-DE" sz="1400" dirty="0" err="1"/>
                <a:t>evaluation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672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D0734-AAD6-2C48-9A7C-B6F3C95BB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integration</a:t>
            </a:r>
            <a:endParaRPr lang="de-D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A6B551-DA3E-644B-B2D1-F76431D1A46C}"/>
              </a:ext>
            </a:extLst>
          </p:cNvPr>
          <p:cNvGrpSpPr/>
          <p:nvPr/>
        </p:nvGrpSpPr>
        <p:grpSpPr>
          <a:xfrm>
            <a:off x="1079298" y="4285020"/>
            <a:ext cx="2946401" cy="1376218"/>
            <a:chOff x="6633658" y="4747489"/>
            <a:chExt cx="1803379" cy="8441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CB3FBC5-7EAD-964D-B3E6-4297E9C69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1727" y="4747490"/>
              <a:ext cx="755310" cy="844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689D549-9257-A74E-AE30-D738A03D7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7710"/>
            <a:stretch/>
          </p:blipFill>
          <p:spPr>
            <a:xfrm>
              <a:off x="6633658" y="4747489"/>
              <a:ext cx="891261" cy="84416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4EAE1-B5B8-1644-865A-EDD61C9A2EBD}"/>
              </a:ext>
            </a:extLst>
          </p:cNvPr>
          <p:cNvGrpSpPr/>
          <p:nvPr/>
        </p:nvGrpSpPr>
        <p:grpSpPr>
          <a:xfrm>
            <a:off x="536262" y="1793501"/>
            <a:ext cx="7814637" cy="1747661"/>
            <a:chOff x="462372" y="4010221"/>
            <a:chExt cx="7814637" cy="174766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BBF3ABE-8B04-564D-A704-453C34A0EC97}"/>
                </a:ext>
              </a:extLst>
            </p:cNvPr>
            <p:cNvGrpSpPr/>
            <p:nvPr/>
          </p:nvGrpSpPr>
          <p:grpSpPr>
            <a:xfrm>
              <a:off x="462372" y="4010221"/>
              <a:ext cx="3476572" cy="1747661"/>
              <a:chOff x="5772728" y="3158836"/>
              <a:chExt cx="2623127" cy="141316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93B5DE7-CAA4-444C-A0BD-BF0BAF1E63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090" t="16475" r="21935" b="13019"/>
              <a:stretch/>
            </p:blipFill>
            <p:spPr>
              <a:xfrm>
                <a:off x="7294010" y="3158836"/>
                <a:ext cx="1101845" cy="1413164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5B4E2E4-E4A6-DF4C-83A6-4F53F533E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2728" y="3348486"/>
                <a:ext cx="1782522" cy="1033863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CB1108-35E6-2140-87A6-8A704E9BCAE3}"/>
                </a:ext>
              </a:extLst>
            </p:cNvPr>
            <p:cNvSpPr txBox="1"/>
            <p:nvPr/>
          </p:nvSpPr>
          <p:spPr>
            <a:xfrm>
              <a:off x="4841082" y="4392541"/>
              <a:ext cx="34359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More versatile (</a:t>
              </a:r>
              <a:r>
                <a:rPr lang="de-DE" dirty="0" err="1"/>
                <a:t>works</a:t>
              </a:r>
              <a:r>
                <a:rPr lang="de-DE" dirty="0"/>
                <a:t> </a:t>
              </a:r>
              <a:r>
                <a:rPr lang="de-DE" dirty="0" err="1"/>
                <a:t>with</a:t>
              </a:r>
              <a:r>
                <a:rPr lang="de-DE" dirty="0"/>
                <a:t> </a:t>
              </a:r>
              <a:r>
                <a:rPr lang="de-DE" dirty="0" err="1"/>
                <a:t>GitLab</a:t>
              </a:r>
              <a:r>
                <a:rPr lang="de-DE" dirty="0"/>
                <a:t>, </a:t>
              </a:r>
              <a:r>
                <a:rPr lang="de-DE" dirty="0" err="1"/>
                <a:t>GitHub</a:t>
              </a:r>
              <a:r>
                <a:rPr lang="de-DE" dirty="0"/>
                <a:t>, </a:t>
              </a:r>
              <a:r>
                <a:rPr lang="de-DE" dirty="0" err="1"/>
                <a:t>Bitbucket</a:t>
              </a:r>
              <a:r>
                <a:rPr lang="de-DE" dirty="0"/>
                <a:t>, </a:t>
              </a:r>
              <a:r>
                <a:rPr lang="de-DE" dirty="0" err="1"/>
                <a:t>etc</a:t>
              </a:r>
              <a:r>
                <a:rPr lang="de-DE" dirty="0"/>
                <a:t>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C357A1E-55E0-B744-865A-2B97D0E88403}"/>
              </a:ext>
            </a:extLst>
          </p:cNvPr>
          <p:cNvSpPr txBox="1"/>
          <p:nvPr/>
        </p:nvSpPr>
        <p:spPr>
          <a:xfrm>
            <a:off x="4914972" y="4326797"/>
            <a:ext cx="3435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(at least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Faster</a:t>
            </a:r>
            <a:r>
              <a:rPr lang="de-DE" dirty="0"/>
              <a:t> / </a:t>
            </a:r>
            <a:r>
              <a:rPr lang="de-DE" dirty="0" err="1"/>
              <a:t>more</a:t>
            </a:r>
            <a:r>
              <a:rPr lang="de-DE" dirty="0"/>
              <a:t> powerful (on </a:t>
            </a:r>
            <a:r>
              <a:rPr lang="de-DE" dirty="0" err="1"/>
              <a:t>the</a:t>
            </a:r>
            <a:r>
              <a:rPr lang="de-DE" dirty="0"/>
              <a:t> MPCDF </a:t>
            </a:r>
            <a:r>
              <a:rPr lang="de-DE" dirty="0" err="1"/>
              <a:t>servers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70095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DAEEA7-640D-0C47-AF79-2EE917DBA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8260"/>
            <a:ext cx="8495624" cy="4881818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17C0B0-F07B-BB45-B5B4-63DA0700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Travis 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52E91-7144-5B43-A02D-3114B02F9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90" t="16475" r="21935" b="13019"/>
          <a:stretch/>
        </p:blipFill>
        <p:spPr>
          <a:xfrm>
            <a:off x="7492489" y="4554079"/>
            <a:ext cx="1460335" cy="1747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DA7EA3-1AB8-724C-9426-D88BD8D50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52" y="4788619"/>
            <a:ext cx="2362473" cy="12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29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BEC626-D858-934E-947A-BC9804A8F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C70E2A-B9DD-FA4B-8E81-7FC1AD400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r>
              <a:rPr lang="de-DE" dirty="0"/>
              <a:t> CI</a:t>
            </a:r>
          </a:p>
        </p:txBody>
      </p:sp>
    </p:spTree>
    <p:extLst>
      <p:ext uri="{BB962C8B-B14F-4D97-AF65-F5344CB8AC3E}">
        <p14:creationId xmlns:p14="http://schemas.microsoft.com/office/powerpoint/2010/main" val="2892566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93735B-E66F-154A-9F59-13B88129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2" y="1488120"/>
            <a:ext cx="7370988" cy="877362"/>
          </a:xfrm>
        </p:spPr>
        <p:txBody>
          <a:bodyPr>
            <a:noAutofit/>
          </a:bodyPr>
          <a:lstStyle/>
          <a:p>
            <a:r>
              <a:rPr lang="de-DE" sz="6000" dirty="0" err="1"/>
              <a:t>Thank</a:t>
            </a:r>
            <a:r>
              <a:rPr lang="de-DE" sz="6000" dirty="0"/>
              <a:t> </a:t>
            </a:r>
            <a:r>
              <a:rPr lang="de-DE" sz="6000" dirty="0" err="1"/>
              <a:t>you</a:t>
            </a:r>
            <a:r>
              <a:rPr lang="de-DE" sz="6000" dirty="0"/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272D8-1D22-8247-98A4-679B7FEF9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247" y="4828078"/>
            <a:ext cx="1366005" cy="1168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7AEDB7-1BE0-C346-ABEA-D75EFF27A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783" y="4828078"/>
            <a:ext cx="1223466" cy="116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8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7AF4F8-00A5-2640-92C5-C8172E902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927" t="12724" r="28000" b="32369"/>
          <a:stretch/>
        </p:blipFill>
        <p:spPr>
          <a:xfrm>
            <a:off x="7065818" y="1686947"/>
            <a:ext cx="1976582" cy="128715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FEA70F-F28C-F74F-B817-34F27699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 </a:t>
            </a:r>
            <a:r>
              <a:rPr lang="de-DE" dirty="0" err="1"/>
              <a:t>control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77330-C432-6041-910B-07EA9EAA3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07" y="1784278"/>
            <a:ext cx="1099127" cy="1099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7FECE5-A778-504D-B761-4B67A43C2D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25" r="21378"/>
          <a:stretch/>
        </p:blipFill>
        <p:spPr>
          <a:xfrm>
            <a:off x="5800433" y="1817021"/>
            <a:ext cx="1200728" cy="102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B4AA89-EE45-864C-86D5-ABC2A8D82012}"/>
              </a:ext>
            </a:extLst>
          </p:cNvPr>
          <p:cNvSpPr txBox="1"/>
          <p:nvPr/>
        </p:nvSpPr>
        <p:spPr>
          <a:xfrm>
            <a:off x="969819" y="3741486"/>
            <a:ext cx="72320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Why</a:t>
            </a:r>
            <a:r>
              <a:rPr lang="de-DE" sz="2000" dirty="0"/>
              <a:t> </a:t>
            </a:r>
            <a:r>
              <a:rPr lang="de-DE" sz="2000" dirty="0" err="1"/>
              <a:t>should</a:t>
            </a:r>
            <a:r>
              <a:rPr lang="de-DE" sz="2000" dirty="0"/>
              <a:t> I care </a:t>
            </a:r>
            <a:r>
              <a:rPr lang="de-DE" sz="2000" dirty="0" err="1"/>
              <a:t>if</a:t>
            </a:r>
            <a:r>
              <a:rPr lang="de-DE" sz="2000" dirty="0"/>
              <a:t> </a:t>
            </a:r>
            <a:r>
              <a:rPr lang="de-DE" sz="2000" dirty="0" err="1"/>
              <a:t>I‘m</a:t>
            </a:r>
            <a:r>
              <a:rPr lang="de-DE" sz="2000" dirty="0"/>
              <a:t> </a:t>
            </a:r>
            <a:r>
              <a:rPr lang="de-DE" sz="2000" dirty="0" err="1"/>
              <a:t>only</a:t>
            </a:r>
            <a:r>
              <a:rPr lang="de-DE" sz="2000" dirty="0"/>
              <a:t> </a:t>
            </a:r>
            <a:r>
              <a:rPr lang="de-DE" sz="2000" dirty="0" err="1"/>
              <a:t>running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 </a:t>
            </a:r>
            <a:r>
              <a:rPr lang="de-DE" sz="2000" dirty="0" err="1"/>
              <a:t>analysis</a:t>
            </a:r>
            <a:r>
              <a:rPr lang="de-DE" sz="2000" dirty="0"/>
              <a:t> </a:t>
            </a:r>
            <a:r>
              <a:rPr lang="de-DE" sz="2000" dirty="0" err="1"/>
              <a:t>pipelines</a:t>
            </a:r>
            <a:r>
              <a:rPr lang="de-DE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Open </a:t>
            </a:r>
            <a:r>
              <a:rPr lang="de-DE" sz="2000" dirty="0" err="1"/>
              <a:t>science</a:t>
            </a:r>
            <a:endParaRPr lang="de-DE" sz="2000" dirty="0"/>
          </a:p>
          <a:p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A </a:t>
            </a:r>
            <a:r>
              <a:rPr lang="en-GB" sz="2000" dirty="0"/>
              <a:t>comment</a:t>
            </a:r>
            <a:r>
              <a:rPr lang="de-DE" sz="2000" dirty="0"/>
              <a:t> on </a:t>
            </a:r>
            <a:r>
              <a:rPr lang="de-DE" sz="2000" dirty="0" err="1"/>
              <a:t>licenses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82065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A1BFF4-EC1F-0045-89A9-8027D6AA0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Modular </a:t>
            </a:r>
            <a:r>
              <a:rPr lang="de-DE" dirty="0" err="1"/>
              <a:t>code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Maintainable </a:t>
            </a:r>
            <a:r>
              <a:rPr lang="de-DE" dirty="0" err="1"/>
              <a:t>code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Self-documented</a:t>
            </a:r>
            <a:r>
              <a:rPr lang="de-DE" dirty="0"/>
              <a:t> </a:t>
            </a:r>
            <a:r>
              <a:rPr lang="de-DE" dirty="0" err="1"/>
              <a:t>code</a:t>
            </a:r>
            <a:endParaRPr lang="de-DE" dirty="0"/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F27F98-706C-234E-B568-61BDCBFCF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 </a:t>
            </a:r>
            <a:r>
              <a:rPr lang="de-DE" dirty="0" err="1"/>
              <a:t>quality</a:t>
            </a:r>
            <a:endParaRPr lang="de-DE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CDAB94-5507-574F-BE89-73F04B9A0CA3}"/>
              </a:ext>
            </a:extLst>
          </p:cNvPr>
          <p:cNvGrpSpPr/>
          <p:nvPr/>
        </p:nvGrpSpPr>
        <p:grpSpPr>
          <a:xfrm>
            <a:off x="882072" y="3950058"/>
            <a:ext cx="7804728" cy="2084174"/>
            <a:chOff x="882072" y="3950058"/>
            <a:chExt cx="7804728" cy="20841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4A8E9E-1580-3F41-827A-BFC21F928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2500" y="4573732"/>
              <a:ext cx="1384300" cy="14605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78E64D-A4C7-FD42-9291-9DA97D991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2072" y="3950058"/>
              <a:ext cx="5735782" cy="2084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51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BFA595-ED9E-9146-8752-7F05F237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endParaRPr lang="de-D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CF48E1-6F4D-3048-AF91-EEB2BFA7F696}"/>
              </a:ext>
            </a:extLst>
          </p:cNvPr>
          <p:cNvGrpSpPr/>
          <p:nvPr/>
        </p:nvGrpSpPr>
        <p:grpSpPr>
          <a:xfrm>
            <a:off x="1808659" y="1656581"/>
            <a:ext cx="1477940" cy="1507269"/>
            <a:chOff x="637776" y="1712487"/>
            <a:chExt cx="1477940" cy="15072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C7FC1D-676B-4E4A-809C-979901B21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180" y="1712487"/>
              <a:ext cx="1127132" cy="10670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5536BE-FA55-5941-BF85-3E69B026DC08}"/>
                </a:ext>
              </a:extLst>
            </p:cNvPr>
            <p:cNvSpPr txBox="1"/>
            <p:nvPr/>
          </p:nvSpPr>
          <p:spPr>
            <a:xfrm>
              <a:off x="637776" y="2911979"/>
              <a:ext cx="1477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unit</a:t>
              </a:r>
              <a:r>
                <a:rPr lang="de-DE" sz="1400" dirty="0"/>
                <a:t> </a:t>
              </a:r>
              <a:r>
                <a:rPr lang="de-DE" sz="1400" dirty="0" err="1"/>
                <a:t>testing</a:t>
              </a:r>
              <a:endParaRPr lang="de-DE" sz="14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15BEA1C-3496-744A-AEB5-A35628C956D3}"/>
              </a:ext>
            </a:extLst>
          </p:cNvPr>
          <p:cNvGrpSpPr/>
          <p:nvPr/>
        </p:nvGrpSpPr>
        <p:grpSpPr>
          <a:xfrm>
            <a:off x="5833726" y="1438506"/>
            <a:ext cx="1543205" cy="1952088"/>
            <a:chOff x="6580857" y="1483111"/>
            <a:chExt cx="1543205" cy="195208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F5C410-F55C-E641-80F6-D9319C1ED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0857" y="1483111"/>
              <a:ext cx="1543205" cy="154320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4CA120-1C91-3248-90C5-57A19D20EA3C}"/>
                </a:ext>
              </a:extLst>
            </p:cNvPr>
            <p:cNvSpPr txBox="1"/>
            <p:nvPr/>
          </p:nvSpPr>
          <p:spPr>
            <a:xfrm>
              <a:off x="6613489" y="2911979"/>
              <a:ext cx="14779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property-based</a:t>
              </a:r>
              <a:r>
                <a:rPr lang="de-DE" sz="1400" dirty="0"/>
                <a:t> </a:t>
              </a:r>
              <a:r>
                <a:rPr lang="de-DE" sz="1400" dirty="0" err="1"/>
                <a:t>testing</a:t>
              </a:r>
              <a:endParaRPr lang="de-DE" sz="14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9C5DE94-B08C-BD4B-9C31-4FBCA8018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79" y="3935846"/>
            <a:ext cx="3009900" cy="149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135612-3701-B84B-BF54-6A026130F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2233" y="3935846"/>
            <a:ext cx="4763407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97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D4E45B-72F9-2F4F-8910-1DB29D578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8260"/>
            <a:ext cx="4933042" cy="45676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I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will </a:t>
            </a:r>
            <a:r>
              <a:rPr lang="de-DE" dirty="0" err="1"/>
              <a:t>run</a:t>
            </a:r>
            <a:r>
              <a:rPr lang="de-DE" dirty="0"/>
              <a:t> in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How</a:t>
            </a:r>
            <a:r>
              <a:rPr lang="de-DE" dirty="0"/>
              <a:t> do I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 </a:t>
            </a:r>
            <a:r>
              <a:rPr lang="de-DE" dirty="0" err="1"/>
              <a:t>don‘t</a:t>
            </a:r>
            <a:r>
              <a:rPr lang="de-DE" dirty="0"/>
              <a:t> break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I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B2311B-78BD-D949-A745-33D594CDB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Containers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integration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7C8EF-CFBE-9C48-8543-5F5277BD7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010" y="1318260"/>
            <a:ext cx="1366005" cy="116878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898FFB5-78D5-034F-A7CA-3C96DD9635A5}"/>
              </a:ext>
            </a:extLst>
          </p:cNvPr>
          <p:cNvGrpSpPr/>
          <p:nvPr/>
        </p:nvGrpSpPr>
        <p:grpSpPr>
          <a:xfrm>
            <a:off x="6230847" y="4662375"/>
            <a:ext cx="2623127" cy="1413164"/>
            <a:chOff x="5772728" y="3158836"/>
            <a:chExt cx="2623127" cy="14131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910A68-AA18-8D49-AEB4-92BB2D2054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090" t="16475" r="21935" b="13019"/>
            <a:stretch/>
          </p:blipFill>
          <p:spPr>
            <a:xfrm>
              <a:off x="7294010" y="3158836"/>
              <a:ext cx="1101845" cy="141316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CE23AF-DA75-E34A-B31E-7163C44BB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2728" y="3348486"/>
              <a:ext cx="1782522" cy="103386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3D6D33-326D-AD41-934F-3A5B2498E164}"/>
              </a:ext>
            </a:extLst>
          </p:cNvPr>
          <p:cNvGrpSpPr/>
          <p:nvPr/>
        </p:nvGrpSpPr>
        <p:grpSpPr>
          <a:xfrm>
            <a:off x="6613236" y="3224970"/>
            <a:ext cx="2046779" cy="885212"/>
            <a:chOff x="6633658" y="4747489"/>
            <a:chExt cx="1803379" cy="8441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892F367-6B06-2D4B-9F6F-C931D2D66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81727" y="4747490"/>
              <a:ext cx="755310" cy="844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47998FD-7F70-AD49-B791-F4C530EF0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7710"/>
            <a:stretch/>
          </p:blipFill>
          <p:spPr>
            <a:xfrm>
              <a:off x="6633658" y="4747489"/>
              <a:ext cx="891261" cy="844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45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69F725-9667-2E40-8962-FDBD3BC60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2864"/>
            <a:ext cx="8229600" cy="49834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…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I </a:t>
            </a:r>
            <a:r>
              <a:rPr lang="de-DE" dirty="0" err="1"/>
              <a:t>bother</a:t>
            </a:r>
            <a:r>
              <a:rPr lang="de-DE" dirty="0"/>
              <a:t>?</a:t>
            </a:r>
          </a:p>
          <a:p>
            <a:pPr marL="1085850" lvl="1" indent="-342900"/>
            <a:r>
              <a:rPr lang="de-DE" dirty="0"/>
              <a:t>Open </a:t>
            </a:r>
            <a:r>
              <a:rPr lang="de-DE" dirty="0" err="1"/>
              <a:t>science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reproducibility</a:t>
            </a:r>
            <a:endParaRPr lang="de-DE" dirty="0"/>
          </a:p>
          <a:p>
            <a:pPr marL="1085850" lvl="1" indent="-342900"/>
            <a:r>
              <a:rPr lang="de-DE" dirty="0" err="1"/>
              <a:t>Proofreading</a:t>
            </a:r>
            <a:r>
              <a:rPr lang="de-DE" dirty="0"/>
              <a:t> / </a:t>
            </a:r>
            <a:r>
              <a:rPr lang="de-DE" dirty="0" err="1"/>
              <a:t>testing</a:t>
            </a:r>
            <a:endParaRPr lang="de-DE" dirty="0"/>
          </a:p>
          <a:p>
            <a:pPr marL="1085850" lvl="1" indent="-342900"/>
            <a:r>
              <a:rPr lang="de-DE" dirty="0" err="1"/>
              <a:t>Versatility</a:t>
            </a:r>
            <a:r>
              <a:rPr lang="de-DE" dirty="0"/>
              <a:t> / </a:t>
            </a:r>
            <a:r>
              <a:rPr lang="de-DE" dirty="0" err="1"/>
              <a:t>Futureproof</a:t>
            </a:r>
            <a:endParaRPr lang="de-DE" dirty="0"/>
          </a:p>
          <a:p>
            <a:pPr marL="1085850" lvl="1" indent="-342900"/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Containers (Docker)</a:t>
            </a:r>
          </a:p>
          <a:p>
            <a:pPr marL="1085850" lvl="1" indent="-342900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?</a:t>
            </a:r>
          </a:p>
          <a:p>
            <a:pPr marL="1085850" lvl="1" indent="-342900"/>
            <a:r>
              <a:rPr lang="de-DE" dirty="0" err="1"/>
              <a:t>How</a:t>
            </a:r>
            <a:r>
              <a:rPr lang="de-DE" dirty="0"/>
              <a:t> do I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?</a:t>
            </a:r>
          </a:p>
          <a:p>
            <a:pPr marL="1085850" lvl="1" indent="-342900"/>
            <a:r>
              <a:rPr lang="de-DE" dirty="0"/>
              <a:t>Pros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(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e.g</a:t>
            </a:r>
            <a:r>
              <a:rPr lang="de-DE" dirty="0"/>
              <a:t> </a:t>
            </a:r>
            <a:r>
              <a:rPr lang="de-DE" dirty="0" err="1"/>
              <a:t>plain</a:t>
            </a:r>
            <a:r>
              <a:rPr lang="de-DE" dirty="0"/>
              <a:t> </a:t>
            </a:r>
            <a:r>
              <a:rPr lang="de-DE" dirty="0" err="1"/>
              <a:t>binaries</a:t>
            </a:r>
            <a:r>
              <a:rPr lang="de-DE" dirty="0"/>
              <a:t>)</a:t>
            </a:r>
          </a:p>
          <a:p>
            <a:pPr marL="1085850" lvl="1" indent="-342900"/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Continuous</a:t>
            </a:r>
            <a:r>
              <a:rPr lang="de-DE" dirty="0"/>
              <a:t> Integration</a:t>
            </a:r>
          </a:p>
          <a:p>
            <a:pPr marL="1085850" lvl="1" indent="-342900"/>
            <a:r>
              <a:rPr lang="de-DE" dirty="0"/>
              <a:t>Setting </a:t>
            </a:r>
            <a:r>
              <a:rPr lang="de-DE" dirty="0" err="1"/>
              <a:t>up</a:t>
            </a:r>
            <a:r>
              <a:rPr lang="de-DE" dirty="0"/>
              <a:t> a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on </a:t>
            </a:r>
            <a:r>
              <a:rPr lang="de-DE" dirty="0" err="1"/>
              <a:t>my</a:t>
            </a:r>
            <a:r>
              <a:rPr lang="de-DE" dirty="0"/>
              <a:t> remote</a:t>
            </a:r>
          </a:p>
          <a:p>
            <a:pPr marL="1085850" lvl="1" indent="-342900"/>
            <a:r>
              <a:rPr lang="de-DE" dirty="0" err="1"/>
              <a:t>GitLab</a:t>
            </a:r>
            <a:r>
              <a:rPr lang="de-DE" dirty="0"/>
              <a:t> CI</a:t>
            </a:r>
          </a:p>
          <a:p>
            <a:pPr marL="1085850" lvl="1" indent="-342900"/>
            <a:r>
              <a:rPr lang="de-DE" dirty="0"/>
              <a:t>Travis CI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17343-5648-EC4F-AF5A-0533CD294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D2C4F-142D-1847-A06B-B8B2822E0401}"/>
              </a:ext>
            </a:extLst>
          </p:cNvPr>
          <p:cNvSpPr/>
          <p:nvPr/>
        </p:nvSpPr>
        <p:spPr>
          <a:xfrm>
            <a:off x="773724" y="2957057"/>
            <a:ext cx="2579076" cy="571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FB497C-4107-5341-8B29-3FA8269C8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288" y="4876800"/>
            <a:ext cx="1299938" cy="13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1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2B9F70-9F69-A54B-8AE7-20AFDA3BF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8F6A3-C65A-6D44-BFFB-29A060376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3" y="1608172"/>
            <a:ext cx="4165601" cy="2897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3608AF-AF74-D442-AB39-59F9FDE67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727" y="2854950"/>
            <a:ext cx="4710543" cy="311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1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3199BC-B22E-324B-9672-83015A121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6E7DE-B968-024C-8DCA-11D1256AB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617" y="1388560"/>
            <a:ext cx="3463635" cy="2289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F6AB14-62A5-A146-B3BF-3AB3CFB7EB95}"/>
              </a:ext>
            </a:extLst>
          </p:cNvPr>
          <p:cNvSpPr txBox="1"/>
          <p:nvPr/>
        </p:nvSpPr>
        <p:spPr>
          <a:xfrm>
            <a:off x="462372" y="1388560"/>
            <a:ext cx="45714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1D6097"/>
                </a:solidFill>
              </a:rPr>
              <a:t>Executable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 err="1">
                <a:solidFill>
                  <a:srgbClr val="1D6097"/>
                </a:solidFill>
              </a:rPr>
              <a:t>units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 err="1">
                <a:solidFill>
                  <a:srgbClr val="1D6097"/>
                </a:solidFill>
              </a:rPr>
              <a:t>of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 err="1">
                <a:solidFill>
                  <a:srgbClr val="1D6097"/>
                </a:solidFill>
              </a:rPr>
              <a:t>software</a:t>
            </a:r>
            <a:endParaRPr lang="de-DE" dirty="0">
              <a:solidFill>
                <a:srgbClr val="1D609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1D6097"/>
                </a:solidFill>
              </a:rPr>
              <a:t>With</a:t>
            </a:r>
            <a:r>
              <a:rPr lang="de-DE" dirty="0">
                <a:solidFill>
                  <a:srgbClr val="1D6097"/>
                </a:solidFill>
              </a:rPr>
              <a:t> all </a:t>
            </a:r>
            <a:r>
              <a:rPr lang="de-DE" dirty="0" err="1">
                <a:solidFill>
                  <a:srgbClr val="1D6097"/>
                </a:solidFill>
              </a:rPr>
              <a:t>you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 err="1">
                <a:solidFill>
                  <a:srgbClr val="1D6097"/>
                </a:solidFill>
              </a:rPr>
              <a:t>need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 err="1">
                <a:solidFill>
                  <a:srgbClr val="1D6097"/>
                </a:solidFill>
              </a:rPr>
              <a:t>to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 err="1">
                <a:solidFill>
                  <a:srgbClr val="1D6097"/>
                </a:solidFill>
              </a:rPr>
              <a:t>run</a:t>
            </a:r>
            <a:endParaRPr lang="de-DE" dirty="0">
              <a:solidFill>
                <a:srgbClr val="1D609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1D6097"/>
                </a:solidFill>
              </a:rPr>
              <a:t>Can </a:t>
            </a:r>
            <a:r>
              <a:rPr lang="de-DE" dirty="0" err="1">
                <a:solidFill>
                  <a:srgbClr val="1D6097"/>
                </a:solidFill>
              </a:rPr>
              <a:t>be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 err="1">
                <a:solidFill>
                  <a:srgbClr val="1D6097"/>
                </a:solidFill>
              </a:rPr>
              <a:t>run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 err="1">
                <a:solidFill>
                  <a:srgbClr val="1D6097"/>
                </a:solidFill>
              </a:rPr>
              <a:t>anywhere</a:t>
            </a:r>
            <a:r>
              <a:rPr lang="de-DE" dirty="0">
                <a:solidFill>
                  <a:srgbClr val="1D6097"/>
                </a:solidFill>
              </a:rPr>
              <a:t>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1D609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1D6097"/>
                </a:solidFill>
              </a:rPr>
              <a:t>OS-level </a:t>
            </a:r>
            <a:r>
              <a:rPr lang="de-DE" dirty="0" err="1">
                <a:solidFill>
                  <a:srgbClr val="1D6097"/>
                </a:solidFill>
              </a:rPr>
              <a:t>virtualization</a:t>
            </a:r>
            <a:endParaRPr lang="de-DE" dirty="0">
              <a:solidFill>
                <a:srgbClr val="1D609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1D6097"/>
                </a:solidFill>
              </a:rPr>
              <a:t>Isolates </a:t>
            </a:r>
            <a:r>
              <a:rPr lang="de-DE" dirty="0" err="1">
                <a:solidFill>
                  <a:srgbClr val="1D6097"/>
                </a:solidFill>
              </a:rPr>
              <a:t>processes</a:t>
            </a:r>
            <a:endParaRPr lang="de-DE" dirty="0">
              <a:solidFill>
                <a:srgbClr val="1D609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1D6097"/>
                </a:solidFill>
              </a:rPr>
              <a:t>Controls </a:t>
            </a:r>
            <a:r>
              <a:rPr lang="de-DE" dirty="0" err="1">
                <a:solidFill>
                  <a:srgbClr val="1D6097"/>
                </a:solidFill>
              </a:rPr>
              <a:t>resources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 err="1">
                <a:solidFill>
                  <a:srgbClr val="1D6097"/>
                </a:solidFill>
              </a:rPr>
              <a:t>allocated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 err="1">
                <a:solidFill>
                  <a:srgbClr val="1D6097"/>
                </a:solidFill>
              </a:rPr>
              <a:t>to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 err="1">
                <a:solidFill>
                  <a:srgbClr val="1D6097"/>
                </a:solidFill>
              </a:rPr>
              <a:t>those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 err="1">
                <a:solidFill>
                  <a:srgbClr val="1D6097"/>
                </a:solidFill>
              </a:rPr>
              <a:t>processes</a:t>
            </a:r>
            <a:endParaRPr lang="de-DE" dirty="0">
              <a:solidFill>
                <a:srgbClr val="1D609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1D609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1D6097"/>
                </a:solidFill>
              </a:rPr>
              <a:t>Small, fast </a:t>
            </a:r>
            <a:r>
              <a:rPr lang="de-DE" dirty="0" err="1">
                <a:solidFill>
                  <a:srgbClr val="1D6097"/>
                </a:solidFill>
              </a:rPr>
              <a:t>and</a:t>
            </a:r>
            <a:r>
              <a:rPr lang="de-DE" dirty="0">
                <a:solidFill>
                  <a:srgbClr val="1D6097"/>
                </a:solidFill>
              </a:rPr>
              <a:t> portable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1D6097"/>
                </a:solidFill>
              </a:rPr>
              <a:t>Don‘t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 err="1">
                <a:solidFill>
                  <a:srgbClr val="1D6097"/>
                </a:solidFill>
              </a:rPr>
              <a:t>include</a:t>
            </a:r>
            <a:r>
              <a:rPr lang="de-DE" dirty="0">
                <a:solidFill>
                  <a:srgbClr val="1D6097"/>
                </a:solidFill>
              </a:rPr>
              <a:t> OS in </a:t>
            </a:r>
            <a:r>
              <a:rPr lang="de-DE" dirty="0" err="1">
                <a:solidFill>
                  <a:srgbClr val="1D6097"/>
                </a:solidFill>
              </a:rPr>
              <a:t>every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 err="1">
                <a:solidFill>
                  <a:srgbClr val="1D6097"/>
                </a:solidFill>
              </a:rPr>
              <a:t>instance</a:t>
            </a:r>
            <a:endParaRPr lang="de-DE" dirty="0">
              <a:solidFill>
                <a:srgbClr val="1D609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1D6097"/>
                </a:solidFill>
              </a:rPr>
              <a:t>Leverages</a:t>
            </a:r>
            <a:r>
              <a:rPr lang="de-DE" dirty="0">
                <a:solidFill>
                  <a:srgbClr val="1D6097"/>
                </a:solidFill>
              </a:rPr>
              <a:t> host 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651DF-3159-8143-9529-5B18D66E9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247" y="4828078"/>
            <a:ext cx="1366005" cy="116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59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D9BFE9-3F1F-EA4C-9F8E-D1344CF32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Containers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2A711-E69A-8948-B858-1F480F998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89" y="1872636"/>
            <a:ext cx="3663891" cy="3414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0716B-8CF4-464A-810F-3F4D7588E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784" y="1872637"/>
            <a:ext cx="3651779" cy="3414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60D00-8B04-7D42-B75B-DA50E2E79730}"/>
              </a:ext>
            </a:extLst>
          </p:cNvPr>
          <p:cNvSpPr txBox="1"/>
          <p:nvPr/>
        </p:nvSpPr>
        <p:spPr>
          <a:xfrm>
            <a:off x="1513269" y="5357091"/>
            <a:ext cx="179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1D6097"/>
                </a:solidFill>
              </a:rPr>
              <a:t>virtual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 err="1">
                <a:solidFill>
                  <a:srgbClr val="1D6097"/>
                </a:solidFill>
              </a:rPr>
              <a:t>machines</a:t>
            </a:r>
            <a:endParaRPr lang="de-DE" dirty="0">
              <a:solidFill>
                <a:srgbClr val="1D609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85F1E-8C1C-6B40-B5A5-B984DAB3D844}"/>
              </a:ext>
            </a:extLst>
          </p:cNvPr>
          <p:cNvSpPr txBox="1"/>
          <p:nvPr/>
        </p:nvSpPr>
        <p:spPr>
          <a:xfrm>
            <a:off x="6029636" y="5357091"/>
            <a:ext cx="170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1D6097"/>
                </a:solidFill>
              </a:rPr>
              <a:t>containers</a:t>
            </a:r>
            <a:endParaRPr lang="de-DE" dirty="0">
              <a:solidFill>
                <a:srgbClr val="1D6097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3BDDB9-80E0-9448-B2CC-BCB2A026C961}"/>
              </a:ext>
            </a:extLst>
          </p:cNvPr>
          <p:cNvSpPr/>
          <p:nvPr/>
        </p:nvSpPr>
        <p:spPr>
          <a:xfrm>
            <a:off x="332509" y="3740727"/>
            <a:ext cx="4054764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91BFB4-0C72-3544-93FC-2A06B16F2C9D}"/>
              </a:ext>
            </a:extLst>
          </p:cNvPr>
          <p:cNvSpPr/>
          <p:nvPr/>
        </p:nvSpPr>
        <p:spPr>
          <a:xfrm>
            <a:off x="452718" y="3140363"/>
            <a:ext cx="4054764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1D5165-A520-324C-A1D5-3AEFC7B13DBD}"/>
              </a:ext>
            </a:extLst>
          </p:cNvPr>
          <p:cNvSpPr/>
          <p:nvPr/>
        </p:nvSpPr>
        <p:spPr>
          <a:xfrm>
            <a:off x="462372" y="2600036"/>
            <a:ext cx="4054764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75914D-3EC1-4840-9C60-23A9F6D14275}"/>
              </a:ext>
            </a:extLst>
          </p:cNvPr>
          <p:cNvSpPr/>
          <p:nvPr/>
        </p:nvSpPr>
        <p:spPr>
          <a:xfrm>
            <a:off x="383852" y="1802904"/>
            <a:ext cx="4054764" cy="762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248FA-3DE7-3B41-AE86-67EC9D48B729}"/>
              </a:ext>
            </a:extLst>
          </p:cNvPr>
          <p:cNvSpPr/>
          <p:nvPr/>
        </p:nvSpPr>
        <p:spPr>
          <a:xfrm>
            <a:off x="4634053" y="3740727"/>
            <a:ext cx="4054764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EB38B8-F172-0F4F-9012-D428A0F48857}"/>
              </a:ext>
            </a:extLst>
          </p:cNvPr>
          <p:cNvSpPr/>
          <p:nvPr/>
        </p:nvSpPr>
        <p:spPr>
          <a:xfrm>
            <a:off x="4733954" y="3209636"/>
            <a:ext cx="4054764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C856B3-EE57-B44F-BEA2-9D1B4D9AD08F}"/>
              </a:ext>
            </a:extLst>
          </p:cNvPr>
          <p:cNvSpPr/>
          <p:nvPr/>
        </p:nvSpPr>
        <p:spPr>
          <a:xfrm>
            <a:off x="4570291" y="2600036"/>
            <a:ext cx="4054764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A003B6-C4F3-214B-96BA-0A83B26906D3}"/>
              </a:ext>
            </a:extLst>
          </p:cNvPr>
          <p:cNvSpPr/>
          <p:nvPr/>
        </p:nvSpPr>
        <p:spPr>
          <a:xfrm>
            <a:off x="4570291" y="1802904"/>
            <a:ext cx="4054764" cy="774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8310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3199BC-B22E-324B-9672-83015A121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6AB14-62A5-A146-B3BF-3AB3CFB7EB95}"/>
              </a:ext>
            </a:extLst>
          </p:cNvPr>
          <p:cNvSpPr txBox="1"/>
          <p:nvPr/>
        </p:nvSpPr>
        <p:spPr>
          <a:xfrm>
            <a:off x="462372" y="1388560"/>
            <a:ext cx="45714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1D6097"/>
                </a:solidFill>
              </a:rPr>
              <a:t>Software </a:t>
            </a:r>
            <a:r>
              <a:rPr lang="de-DE" dirty="0" err="1">
                <a:solidFill>
                  <a:srgbClr val="1D6097"/>
                </a:solidFill>
              </a:rPr>
              <a:t>platform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 err="1">
                <a:solidFill>
                  <a:srgbClr val="1D6097"/>
                </a:solidFill>
              </a:rPr>
              <a:t>for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 err="1">
                <a:solidFill>
                  <a:srgbClr val="1D6097"/>
                </a:solidFill>
              </a:rPr>
              <a:t>building</a:t>
            </a:r>
            <a:r>
              <a:rPr lang="de-DE" dirty="0">
                <a:solidFill>
                  <a:srgbClr val="1D6097"/>
                </a:solidFill>
              </a:rPr>
              <a:t> / </a:t>
            </a:r>
            <a:r>
              <a:rPr lang="de-DE" dirty="0" err="1">
                <a:solidFill>
                  <a:srgbClr val="1D6097"/>
                </a:solidFill>
              </a:rPr>
              <a:t>running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 err="1">
                <a:solidFill>
                  <a:srgbClr val="1D6097"/>
                </a:solidFill>
              </a:rPr>
              <a:t>containers</a:t>
            </a:r>
            <a:endParaRPr lang="de-DE" dirty="0">
              <a:solidFill>
                <a:srgbClr val="1D609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1D6097"/>
                </a:solidFill>
              </a:rPr>
              <a:t>Not </a:t>
            </a:r>
            <a:r>
              <a:rPr lang="de-DE" dirty="0" err="1">
                <a:solidFill>
                  <a:srgbClr val="1D6097"/>
                </a:solidFill>
              </a:rPr>
              <a:t>the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 err="1">
                <a:solidFill>
                  <a:srgbClr val="1D6097"/>
                </a:solidFill>
              </a:rPr>
              <a:t>only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 err="1">
                <a:solidFill>
                  <a:srgbClr val="1D6097"/>
                </a:solidFill>
              </a:rPr>
              <a:t>one</a:t>
            </a:r>
            <a:r>
              <a:rPr lang="de-DE" dirty="0">
                <a:solidFill>
                  <a:srgbClr val="1D6097"/>
                </a:solidFill>
              </a:rPr>
              <a:t>! (</a:t>
            </a:r>
            <a:r>
              <a:rPr lang="de-DE" dirty="0" err="1">
                <a:solidFill>
                  <a:srgbClr val="1D6097"/>
                </a:solidFill>
              </a:rPr>
              <a:t>rkt</a:t>
            </a:r>
            <a:r>
              <a:rPr lang="de-DE" dirty="0">
                <a:solidFill>
                  <a:srgbClr val="1D6097"/>
                </a:solidFill>
              </a:rPr>
              <a:t>, LXD, </a:t>
            </a:r>
            <a:r>
              <a:rPr lang="de-DE" dirty="0" err="1">
                <a:solidFill>
                  <a:srgbClr val="1D6097"/>
                </a:solidFill>
              </a:rPr>
              <a:t>etc</a:t>
            </a:r>
            <a:r>
              <a:rPr lang="de-DE" dirty="0">
                <a:solidFill>
                  <a:srgbClr val="1D6097"/>
                </a:solidFill>
              </a:rPr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1D6097"/>
                </a:solidFill>
              </a:rPr>
              <a:t>Launched</a:t>
            </a:r>
            <a:r>
              <a:rPr lang="de-DE" dirty="0">
                <a:solidFill>
                  <a:srgbClr val="1D6097"/>
                </a:solidFill>
              </a:rPr>
              <a:t> in 2013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1D6097"/>
                </a:solidFill>
              </a:rPr>
              <a:t>Straightforward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 err="1">
                <a:solidFill>
                  <a:srgbClr val="1D6097"/>
                </a:solidFill>
              </a:rPr>
              <a:t>to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 err="1">
                <a:solidFill>
                  <a:srgbClr val="1D6097"/>
                </a:solidFill>
              </a:rPr>
              <a:t>use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>
                <a:solidFill>
                  <a:srgbClr val="1D6097"/>
                </a:solidFill>
                <a:sym typeface="Wingdings" pitchFamily="2" charset="2"/>
              </a:rPr>
              <a:t></a:t>
            </a:r>
            <a:endParaRPr lang="de-DE" dirty="0">
              <a:solidFill>
                <a:srgbClr val="1D609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1D609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1D6097"/>
                </a:solidFill>
              </a:rPr>
              <a:t>Open </a:t>
            </a:r>
            <a:r>
              <a:rPr lang="de-DE" dirty="0" err="1">
                <a:solidFill>
                  <a:srgbClr val="1D6097"/>
                </a:solidFill>
              </a:rPr>
              <a:t>source</a:t>
            </a:r>
            <a:r>
              <a:rPr lang="de-DE" dirty="0">
                <a:solidFill>
                  <a:srgbClr val="1D6097"/>
                </a:solidFill>
              </a:rPr>
              <a:t>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1D6097"/>
                </a:solidFill>
              </a:rPr>
              <a:t>Developed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 err="1">
                <a:solidFill>
                  <a:srgbClr val="1D6097"/>
                </a:solidFill>
              </a:rPr>
              <a:t>by</a:t>
            </a:r>
            <a:r>
              <a:rPr lang="de-DE" dirty="0">
                <a:solidFill>
                  <a:srgbClr val="1D6097"/>
                </a:solidFill>
              </a:rPr>
              <a:t> an open </a:t>
            </a:r>
            <a:r>
              <a:rPr lang="de-DE" dirty="0" err="1">
                <a:solidFill>
                  <a:srgbClr val="1D6097"/>
                </a:solidFill>
              </a:rPr>
              <a:t>community</a:t>
            </a:r>
            <a:endParaRPr lang="de-DE" dirty="0">
              <a:solidFill>
                <a:srgbClr val="1D609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1D6097"/>
                </a:solidFill>
              </a:rPr>
              <a:t>Docker </a:t>
            </a:r>
            <a:r>
              <a:rPr lang="de-DE" dirty="0" err="1">
                <a:solidFill>
                  <a:srgbClr val="1D6097"/>
                </a:solidFill>
              </a:rPr>
              <a:t>company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 err="1">
                <a:solidFill>
                  <a:srgbClr val="1D6097"/>
                </a:solidFill>
              </a:rPr>
              <a:t>provides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 err="1">
                <a:solidFill>
                  <a:srgbClr val="1D6097"/>
                </a:solidFill>
              </a:rPr>
              <a:t>enterprise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 err="1">
                <a:solidFill>
                  <a:srgbClr val="1D6097"/>
                </a:solidFill>
              </a:rPr>
              <a:t>software</a:t>
            </a:r>
            <a:r>
              <a:rPr lang="de-DE" dirty="0">
                <a:solidFill>
                  <a:srgbClr val="1D6097"/>
                </a:solidFill>
              </a:rPr>
              <a:t> </a:t>
            </a:r>
            <a:r>
              <a:rPr lang="de-DE" dirty="0" err="1">
                <a:solidFill>
                  <a:srgbClr val="1D6097"/>
                </a:solidFill>
              </a:rPr>
              <a:t>too</a:t>
            </a:r>
            <a:endParaRPr lang="de-DE" dirty="0">
              <a:solidFill>
                <a:srgbClr val="1D609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1D6097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651DF-3159-8143-9529-5B18D66E9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022" y="1388560"/>
            <a:ext cx="2891417" cy="247396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AC0741F-9042-AC4C-81A9-A9DAD84B10B4}"/>
              </a:ext>
            </a:extLst>
          </p:cNvPr>
          <p:cNvSpPr/>
          <p:nvPr/>
        </p:nvSpPr>
        <p:spPr>
          <a:xfrm>
            <a:off x="802300" y="4993240"/>
            <a:ext cx="1648689" cy="8147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Dockerfile</a:t>
            </a:r>
            <a:endParaRPr lang="de-DE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7C4853-4CAE-3145-ABAB-17B25DEDD0FF}"/>
              </a:ext>
            </a:extLst>
          </p:cNvPr>
          <p:cNvGrpSpPr/>
          <p:nvPr/>
        </p:nvGrpSpPr>
        <p:grpSpPr>
          <a:xfrm>
            <a:off x="2567709" y="4804879"/>
            <a:ext cx="3196115" cy="1191491"/>
            <a:chOff x="2567709" y="4804879"/>
            <a:chExt cx="3196115" cy="119149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34D29AC-FD2D-CB47-9D8F-A30A68511DB2}"/>
                </a:ext>
              </a:extLst>
            </p:cNvPr>
            <p:cNvSpPr/>
            <p:nvPr/>
          </p:nvSpPr>
          <p:spPr>
            <a:xfrm>
              <a:off x="3482442" y="4804879"/>
              <a:ext cx="2281382" cy="119149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Docker Image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212C5CF-22FF-3C45-981D-055163AD8D6D}"/>
                </a:ext>
              </a:extLst>
            </p:cNvPr>
            <p:cNvCxnSpPr/>
            <p:nvPr/>
          </p:nvCxnSpPr>
          <p:spPr>
            <a:xfrm>
              <a:off x="2567709" y="5400625"/>
              <a:ext cx="7943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B6EA7E-AE65-FF40-B390-83FAA416DF86}"/>
                </a:ext>
              </a:extLst>
            </p:cNvPr>
            <p:cNvSpPr txBox="1"/>
            <p:nvPr/>
          </p:nvSpPr>
          <p:spPr>
            <a:xfrm>
              <a:off x="2636349" y="4993240"/>
              <a:ext cx="794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solidFill>
                    <a:srgbClr val="1D6097"/>
                  </a:solidFill>
                </a:rPr>
                <a:t>build</a:t>
              </a:r>
              <a:endParaRPr lang="de-DE" dirty="0">
                <a:solidFill>
                  <a:srgbClr val="1D6097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A0F859-FF1A-D641-AC16-E6F92F65B450}"/>
              </a:ext>
            </a:extLst>
          </p:cNvPr>
          <p:cNvGrpSpPr/>
          <p:nvPr/>
        </p:nvGrpSpPr>
        <p:grpSpPr>
          <a:xfrm>
            <a:off x="5897418" y="4993240"/>
            <a:ext cx="2546548" cy="814770"/>
            <a:chOff x="5897418" y="4993240"/>
            <a:chExt cx="2546548" cy="81477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C7F7D28-DF97-6A42-AC02-C6DEAF7BF305}"/>
                </a:ext>
              </a:extLst>
            </p:cNvPr>
            <p:cNvSpPr/>
            <p:nvPr/>
          </p:nvSpPr>
          <p:spPr>
            <a:xfrm>
              <a:off x="6795277" y="4993240"/>
              <a:ext cx="1648689" cy="81477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Docker </a:t>
              </a:r>
              <a:r>
                <a:rPr lang="de-DE" dirty="0" err="1"/>
                <a:t>container</a:t>
              </a:r>
              <a:endParaRPr lang="de-DE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7B6D1B-996D-9248-883B-671305F66B5D}"/>
                </a:ext>
              </a:extLst>
            </p:cNvPr>
            <p:cNvCxnSpPr/>
            <p:nvPr/>
          </p:nvCxnSpPr>
          <p:spPr>
            <a:xfrm>
              <a:off x="5897418" y="5400624"/>
              <a:ext cx="7943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85A130-5CE2-FF44-90BF-27CA51F61840}"/>
                </a:ext>
              </a:extLst>
            </p:cNvPr>
            <p:cNvSpPr txBox="1"/>
            <p:nvPr/>
          </p:nvSpPr>
          <p:spPr>
            <a:xfrm>
              <a:off x="6000950" y="4993240"/>
              <a:ext cx="794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solidFill>
                    <a:srgbClr val="1D6097"/>
                  </a:solidFill>
                </a:rPr>
                <a:t>run</a:t>
              </a:r>
              <a:endParaRPr lang="de-DE" dirty="0">
                <a:solidFill>
                  <a:srgbClr val="1D6097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0A02E4-F374-8A46-AB40-E1CEFCE57732}"/>
              </a:ext>
            </a:extLst>
          </p:cNvPr>
          <p:cNvGrpSpPr/>
          <p:nvPr/>
        </p:nvGrpSpPr>
        <p:grpSpPr>
          <a:xfrm>
            <a:off x="3798788" y="1125091"/>
            <a:ext cx="1648689" cy="3255008"/>
            <a:chOff x="3798788" y="1125091"/>
            <a:chExt cx="1648689" cy="325500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8E83305-048D-894A-B135-BB088D322DC7}"/>
                </a:ext>
              </a:extLst>
            </p:cNvPr>
            <p:cNvGrpSpPr/>
            <p:nvPr/>
          </p:nvGrpSpPr>
          <p:grpSpPr>
            <a:xfrm>
              <a:off x="3798788" y="1584611"/>
              <a:ext cx="1648689" cy="2795488"/>
              <a:chOff x="3798788" y="1584611"/>
              <a:chExt cx="1648689" cy="2795488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E7BD30BE-C95A-014C-9D05-BA49E2F5EF12}"/>
                  </a:ext>
                </a:extLst>
              </p:cNvPr>
              <p:cNvSpPr/>
              <p:nvPr/>
            </p:nvSpPr>
            <p:spPr>
              <a:xfrm>
                <a:off x="3798788" y="1584611"/>
                <a:ext cx="1648689" cy="81477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Registry</a:t>
                </a:r>
              </a:p>
              <a:p>
                <a:pPr algn="ctr"/>
                <a:r>
                  <a:rPr lang="de-DE" dirty="0"/>
                  <a:t>(Docker hub)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030F436-16B1-3C41-A6F2-2678C28E81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6076" y="2715491"/>
                <a:ext cx="0" cy="16461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EF5B2919-FB05-3942-B874-46C2158E92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3278" y="2733963"/>
                <a:ext cx="0" cy="16461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2B7031-1135-C341-9C59-47B88C65A054}"/>
                  </a:ext>
                </a:extLst>
              </p:cNvPr>
              <p:cNvSpPr txBox="1"/>
              <p:nvPr/>
            </p:nvSpPr>
            <p:spPr>
              <a:xfrm rot="16200000">
                <a:off x="3750896" y="3267561"/>
                <a:ext cx="7943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1D6097"/>
                    </a:solidFill>
                  </a:rPr>
                  <a:t>push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9CE735-9F02-0D41-9A72-86992EF08C48}"/>
                  </a:ext>
                </a:extLst>
              </p:cNvPr>
              <p:cNvSpPr txBox="1"/>
              <p:nvPr/>
            </p:nvSpPr>
            <p:spPr>
              <a:xfrm rot="5400000">
                <a:off x="4679712" y="3461472"/>
                <a:ext cx="7943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1D6097"/>
                    </a:solidFill>
                  </a:rPr>
                  <a:t>pull</a:t>
                </a: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8BD9623-CA32-FE4C-A7D0-464B13C23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9988" y="1125091"/>
              <a:ext cx="666287" cy="439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576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allAtOnce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D43D3F-F44A-954A-A482-8383E8E2D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8260"/>
            <a:ext cx="3810000" cy="49834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build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docker</a:t>
            </a:r>
            <a:r>
              <a:rPr lang="de-DE" dirty="0"/>
              <a:t> tag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run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docker</a:t>
            </a:r>
            <a:r>
              <a:rPr lang="de-DE" dirty="0"/>
              <a:t> push/pull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A98BD4-D9D3-FA4D-AC0C-7D68B438A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1587B-3231-AF43-B4B1-B726AE336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247" y="4828078"/>
            <a:ext cx="1366005" cy="1168786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3D256DFD-2368-4541-876E-B46D270D33C6}"/>
              </a:ext>
            </a:extLst>
          </p:cNvPr>
          <p:cNvSpPr txBox="1">
            <a:spLocks/>
          </p:cNvSpPr>
          <p:nvPr/>
        </p:nvSpPr>
        <p:spPr>
          <a:xfrm>
            <a:off x="3629891" y="1318260"/>
            <a:ext cx="3810000" cy="498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rgbClr val="123C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123C6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123C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123C66"/>
              </a:buClr>
              <a:buFont typeface="Courier New" panose="02070309020205020404" pitchFamily="49" charset="0"/>
              <a:buChar char="o"/>
              <a:defRPr sz="1800" kern="1200">
                <a:solidFill>
                  <a:srgbClr val="123C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123C66"/>
              </a:buClr>
              <a:buFont typeface="Symbol" panose="05050102010706020507" pitchFamily="18" charset="2"/>
              <a:buChar char="-"/>
              <a:defRPr sz="1800" kern="1200">
                <a:solidFill>
                  <a:srgbClr val="123C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123C66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23C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Creates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container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images</a:t>
            </a:r>
            <a:endParaRPr lang="de-DE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Requires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Dockerfile</a:t>
            </a:r>
            <a:endParaRPr lang="de-DE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Tags (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names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images</a:t>
            </a:r>
            <a:endParaRPr lang="de-DE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de-DE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names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images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(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lowercase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list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all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image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details</a:t>
            </a:r>
            <a:endParaRPr lang="de-DE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Runs a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container</a:t>
            </a:r>
            <a:endParaRPr lang="de-DE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 a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built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image</a:t>
            </a:r>
            <a:endParaRPr lang="de-DE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Interact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with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registry</a:t>
            </a:r>
            <a:endParaRPr lang="de-DE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7432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FC2D34-33DB-9442-B57E-0D2ED3B3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Dockerfile</a:t>
            </a:r>
            <a:r>
              <a:rPr lang="de-DE" dirty="0"/>
              <a:t> – </a:t>
            </a:r>
            <a:r>
              <a:rPr lang="de-DE" dirty="0" err="1"/>
              <a:t>building</a:t>
            </a:r>
            <a:r>
              <a:rPr lang="de-DE" dirty="0"/>
              <a:t> an </a:t>
            </a:r>
            <a:r>
              <a:rPr lang="de-DE" dirty="0" err="1"/>
              <a:t>image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D2EF0-34E9-3A42-965B-9BC64E80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247" y="4828078"/>
            <a:ext cx="1366005" cy="1168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83C0EC-F591-1B45-B2AC-63CDBF0D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72" y="1500908"/>
            <a:ext cx="7372698" cy="16948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9CF905-B4F2-D44E-B312-AD98AE293C28}"/>
              </a:ext>
            </a:extLst>
          </p:cNvPr>
          <p:cNvSpPr txBox="1"/>
          <p:nvPr/>
        </p:nvSpPr>
        <p:spPr>
          <a:xfrm>
            <a:off x="416193" y="3341130"/>
            <a:ext cx="74993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latin typeface="Andale Mono" panose="020B0509000000000004" pitchFamily="49" charset="0"/>
              </a:rPr>
              <a:t>docker</a:t>
            </a:r>
            <a:r>
              <a:rPr lang="de-DE" sz="2000" dirty="0">
                <a:latin typeface="Andale Mono" panose="020B0509000000000004" pitchFamily="49" charset="0"/>
              </a:rPr>
              <a:t> </a:t>
            </a:r>
            <a:r>
              <a:rPr lang="de-DE" sz="2000" dirty="0" err="1">
                <a:latin typeface="Andale Mono" panose="020B0509000000000004" pitchFamily="49" charset="0"/>
              </a:rPr>
              <a:t>build</a:t>
            </a:r>
            <a:r>
              <a:rPr lang="de-DE" sz="2000" dirty="0">
                <a:latin typeface="Andale Mono" panose="020B0509000000000004" pitchFamily="49" charset="0"/>
              </a:rPr>
              <a:t> -t </a:t>
            </a:r>
            <a:r>
              <a:rPr lang="de-DE" sz="2000" dirty="0" err="1">
                <a:solidFill>
                  <a:srgbClr val="FF0000"/>
                </a:solidFill>
                <a:latin typeface="Andale Mono" panose="020B0509000000000004" pitchFamily="49" charset="0"/>
              </a:rPr>
              <a:t>your_name</a:t>
            </a:r>
            <a:r>
              <a:rPr lang="de-DE" sz="2000" dirty="0">
                <a:latin typeface="Andale Mono" panose="020B0509000000000004" pitchFamily="49" charset="0"/>
              </a:rPr>
              <a:t>/</a:t>
            </a:r>
            <a:r>
              <a:rPr lang="de-DE" sz="2000" dirty="0" err="1">
                <a:latin typeface="Andale Mono" panose="020B0509000000000004" pitchFamily="49" charset="0"/>
              </a:rPr>
              <a:t>mpip_docker_workshop</a:t>
            </a:r>
            <a:r>
              <a:rPr lang="de-DE" sz="2000" dirty="0">
                <a:latin typeface="Andale Mono" panose="020B0509000000000004" pitchFamily="49" charset="0"/>
              </a:rPr>
              <a:t> .</a:t>
            </a:r>
          </a:p>
          <a:p>
            <a:endParaRPr lang="de-DE" sz="2000" dirty="0">
              <a:latin typeface="Andale Mono" panose="020B0509000000000004" pitchFamily="49" charset="0"/>
            </a:endParaRPr>
          </a:p>
          <a:p>
            <a:r>
              <a:rPr lang="de-DE" sz="2000" dirty="0" err="1">
                <a:latin typeface="Andale Mono" panose="020B0509000000000004" pitchFamily="49" charset="0"/>
              </a:rPr>
              <a:t>docker</a:t>
            </a:r>
            <a:r>
              <a:rPr lang="de-DE" sz="2000" dirty="0">
                <a:latin typeface="Andale Mono" panose="020B0509000000000004" pitchFamily="49" charset="0"/>
              </a:rPr>
              <a:t> </a:t>
            </a:r>
            <a:r>
              <a:rPr lang="de-DE" sz="2000" dirty="0" err="1">
                <a:latin typeface="Andale Mono" panose="020B0509000000000004" pitchFamily="49" charset="0"/>
              </a:rPr>
              <a:t>run</a:t>
            </a:r>
            <a:r>
              <a:rPr lang="de-DE" sz="2000" dirty="0">
                <a:latin typeface="Andale Mono" panose="020B0509000000000004" pitchFamily="49" charset="0"/>
              </a:rPr>
              <a:t> </a:t>
            </a:r>
            <a:r>
              <a:rPr lang="de-DE" sz="2000" dirty="0" err="1">
                <a:solidFill>
                  <a:srgbClr val="FF0000"/>
                </a:solidFill>
                <a:latin typeface="Andale Mono" panose="020B0509000000000004" pitchFamily="49" charset="0"/>
              </a:rPr>
              <a:t>your_name</a:t>
            </a:r>
            <a:r>
              <a:rPr lang="de-DE" sz="2000" dirty="0">
                <a:latin typeface="Andale Mono" panose="020B0509000000000004" pitchFamily="49" charset="0"/>
              </a:rPr>
              <a:t>/</a:t>
            </a:r>
            <a:r>
              <a:rPr lang="de-DE" sz="2000" dirty="0" err="1">
                <a:latin typeface="Andale Mono" panose="020B0509000000000004" pitchFamily="49" charset="0"/>
              </a:rPr>
              <a:t>mpip_docker_workshop</a:t>
            </a:r>
            <a:endParaRPr lang="de-DE" sz="2000" dirty="0">
              <a:latin typeface="Andale Mono" panose="020B0509000000000004" pitchFamily="49" charset="0"/>
            </a:endParaRPr>
          </a:p>
          <a:p>
            <a:endParaRPr lang="de-DE" sz="2000" dirty="0">
              <a:latin typeface="Andale Mono" panose="020B0509000000000004" pitchFamily="49" charset="0"/>
            </a:endParaRPr>
          </a:p>
          <a:p>
            <a:r>
              <a:rPr lang="de-DE" sz="2000" dirty="0" err="1">
                <a:latin typeface="Andale Mono" panose="020B0509000000000004" pitchFamily="49" charset="0"/>
              </a:rPr>
              <a:t>docker</a:t>
            </a:r>
            <a:r>
              <a:rPr lang="de-DE" sz="2000" dirty="0">
                <a:latin typeface="Andale Mono" panose="020B0509000000000004" pitchFamily="49" charset="0"/>
              </a:rPr>
              <a:t> push </a:t>
            </a:r>
            <a:r>
              <a:rPr lang="de-DE" sz="2000" dirty="0" err="1">
                <a:solidFill>
                  <a:srgbClr val="FF0000"/>
                </a:solidFill>
                <a:latin typeface="Andale Mono" panose="020B0509000000000004" pitchFamily="49" charset="0"/>
              </a:rPr>
              <a:t>your_name</a:t>
            </a:r>
            <a:r>
              <a:rPr lang="de-DE" sz="2000" dirty="0">
                <a:latin typeface="Andale Mono" panose="020B0509000000000004" pitchFamily="49" charset="0"/>
              </a:rPr>
              <a:t>/</a:t>
            </a:r>
            <a:r>
              <a:rPr lang="de-DE" sz="2000" dirty="0" err="1">
                <a:latin typeface="Andale Mono" panose="020B0509000000000004" pitchFamily="49" charset="0"/>
              </a:rPr>
              <a:t>mpip_docker_workshop</a:t>
            </a:r>
            <a:endParaRPr lang="de-DE" sz="2000" dirty="0">
              <a:latin typeface="Andale Mono" panose="020B0509000000000004" pitchFamily="49" charset="0"/>
            </a:endParaRPr>
          </a:p>
          <a:p>
            <a:endParaRPr lang="de-DE" sz="2800" dirty="0">
              <a:latin typeface="Andale Mono" panose="020B05090000000000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7784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8152</TotalTime>
  <Words>447</Words>
  <Application>Microsoft Macintosh PowerPoint</Application>
  <PresentationFormat>On-screen Show (4:3)</PresentationFormat>
  <Paragraphs>128</Paragraphs>
  <Slides>18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Andale Mono</vt:lpstr>
      <vt:lpstr>Arial</vt:lpstr>
      <vt:lpstr>Calibri</vt:lpstr>
      <vt:lpstr>Courier New</vt:lpstr>
      <vt:lpstr>Symbol</vt:lpstr>
      <vt:lpstr>Wingdings</vt:lpstr>
      <vt:lpstr>Larissa</vt:lpstr>
      <vt:lpstr>MPIP code club Docker / CI workshop </vt:lpstr>
      <vt:lpstr>Containers and continuous integration</vt:lpstr>
      <vt:lpstr>Summary</vt:lpstr>
      <vt:lpstr>Containers</vt:lpstr>
      <vt:lpstr>Containers</vt:lpstr>
      <vt:lpstr>Containers</vt:lpstr>
      <vt:lpstr>Docker</vt:lpstr>
      <vt:lpstr>Docker CLI</vt:lpstr>
      <vt:lpstr>Dockerfile – building an image</vt:lpstr>
      <vt:lpstr>Deployment of an app – Container orchestration</vt:lpstr>
      <vt:lpstr>A brief on testing</vt:lpstr>
      <vt:lpstr>Continuous integration</vt:lpstr>
      <vt:lpstr>Travis CI</vt:lpstr>
      <vt:lpstr>GitLab CI</vt:lpstr>
      <vt:lpstr>Thank you!</vt:lpstr>
      <vt:lpstr>Version control</vt:lpstr>
      <vt:lpstr>Code quality</vt:lpstr>
      <vt:lpstr>Testing</vt:lpstr>
    </vt:vector>
  </TitlesOfParts>
  <Company>MPI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Niedl Anna</dc:creator>
  <cp:lastModifiedBy>Microsoft Office User</cp:lastModifiedBy>
  <cp:revision>1046</cp:revision>
  <dcterms:created xsi:type="dcterms:W3CDTF">2014-05-28T14:01:12Z</dcterms:created>
  <dcterms:modified xsi:type="dcterms:W3CDTF">2021-03-04T03:51:57Z</dcterms:modified>
</cp:coreProperties>
</file>